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324" r:id="rId2"/>
    <p:sldId id="275" r:id="rId3"/>
    <p:sldId id="278" r:id="rId4"/>
    <p:sldId id="285" r:id="rId5"/>
    <p:sldId id="286" r:id="rId6"/>
    <p:sldId id="276" r:id="rId7"/>
    <p:sldId id="277" r:id="rId8"/>
    <p:sldId id="326" r:id="rId9"/>
    <p:sldId id="281" r:id="rId10"/>
    <p:sldId id="282" r:id="rId11"/>
    <p:sldId id="260" r:id="rId12"/>
    <p:sldId id="279" r:id="rId13"/>
    <p:sldId id="280" r:id="rId14"/>
    <p:sldId id="287" r:id="rId15"/>
    <p:sldId id="288" r:id="rId16"/>
    <p:sldId id="289" r:id="rId17"/>
    <p:sldId id="290" r:id="rId18"/>
    <p:sldId id="293" r:id="rId19"/>
    <p:sldId id="294" r:id="rId20"/>
    <p:sldId id="291" r:id="rId21"/>
    <p:sldId id="325" r:id="rId22"/>
    <p:sldId id="292" r:id="rId23"/>
    <p:sldId id="295" r:id="rId24"/>
    <p:sldId id="297" r:id="rId25"/>
    <p:sldId id="296" r:id="rId26"/>
    <p:sldId id="298" r:id="rId27"/>
    <p:sldId id="300" r:id="rId28"/>
    <p:sldId id="299" r:id="rId29"/>
    <p:sldId id="301" r:id="rId30"/>
    <p:sldId id="304" r:id="rId31"/>
    <p:sldId id="303" r:id="rId32"/>
    <p:sldId id="323" r:id="rId33"/>
    <p:sldId id="305" r:id="rId34"/>
    <p:sldId id="306" r:id="rId35"/>
    <p:sldId id="307" r:id="rId36"/>
    <p:sldId id="308" r:id="rId37"/>
    <p:sldId id="309" r:id="rId38"/>
    <p:sldId id="312" r:id="rId39"/>
    <p:sldId id="311" r:id="rId40"/>
    <p:sldId id="314" r:id="rId41"/>
    <p:sldId id="313" r:id="rId42"/>
    <p:sldId id="310" r:id="rId43"/>
    <p:sldId id="316" r:id="rId44"/>
    <p:sldId id="317" r:id="rId45"/>
    <p:sldId id="318" r:id="rId46"/>
    <p:sldId id="315" r:id="rId47"/>
    <p:sldId id="320" r:id="rId48"/>
    <p:sldId id="321" r:id="rId49"/>
    <p:sldId id="322" r:id="rId50"/>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4" autoAdjust="0"/>
    <p:restoredTop sz="94291" autoAdjust="0"/>
  </p:normalViewPr>
  <p:slideViewPr>
    <p:cSldViewPr snapToGrid="0">
      <p:cViewPr varScale="1">
        <p:scale>
          <a:sx n="68" d="100"/>
          <a:sy n="68" d="100"/>
        </p:scale>
        <p:origin x="612" y="72"/>
      </p:cViewPr>
      <p:guideLst/>
    </p:cSldViewPr>
  </p:slideViewPr>
  <p:notesTextViewPr>
    <p:cViewPr>
      <p:scale>
        <a:sx n="1" d="1"/>
        <a:sy n="1" d="1"/>
      </p:scale>
      <p:origin x="0" y="-72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4.xml"/><Relationship Id="rId1" Type="http://schemas.microsoft.com/office/2011/relationships/chartStyle" Target="style3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lt-LT" sz="1400"/>
              <a:t>Ar</a:t>
            </a:r>
            <a:r>
              <a:rPr lang="lt-LT" sz="1400" baseline="0"/>
              <a:t> ketinate studijuoti užsienyje?</a:t>
            </a:r>
            <a:endParaRPr lang="en-US" sz="1400"/>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lt-LT"/>
        </a:p>
      </c:txPr>
    </c:title>
    <c:autoTitleDeleted val="0"/>
    <c:plotArea>
      <c:layout/>
      <c:barChart>
        <c:barDir val="bar"/>
        <c:grouping val="clustered"/>
        <c:varyColors val="0"/>
        <c:ser>
          <c:idx val="2"/>
          <c:order val="0"/>
          <c:spPr>
            <a:solidFill>
              <a:schemeClr val="accent1"/>
            </a:solidFill>
            <a:ln>
              <a:noFill/>
            </a:ln>
            <a:effectLst>
              <a:outerShdw blurRad="254000" sx="102000" sy="102000" algn="ctr" rotWithShape="0">
                <a:prstClr val="black">
                  <a:alpha val="20000"/>
                </a:prstClr>
              </a:outerShdw>
            </a:effectLst>
          </c:spPr>
          <c:invertIfNegative val="0"/>
          <c:dPt>
            <c:idx val="0"/>
            <c:invertIfNegative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52F-452C-B368-12BB518AB759}"/>
              </c:ext>
            </c:extLst>
          </c:dPt>
          <c:dPt>
            <c:idx val="1"/>
            <c:invertIfNegative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52F-452C-B368-12BB518AB759}"/>
              </c:ext>
            </c:extLst>
          </c:dPt>
          <c:dPt>
            <c:idx val="2"/>
            <c:invertIfNegative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52F-452C-B368-12BB518AB759}"/>
              </c:ext>
            </c:extLst>
          </c:dPt>
          <c:dPt>
            <c:idx val="3"/>
            <c:invertIfNegative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52F-452C-B368-12BB518AB759}"/>
              </c:ext>
            </c:extLst>
          </c:dPt>
          <c:dLbls>
            <c:dLbl>
              <c:idx val="0"/>
              <c:tx>
                <c:rich>
                  <a:bodyPr/>
                  <a:lstStyle/>
                  <a:p>
                    <a:r>
                      <a:rPr lang="en-US"/>
                      <a:t>0</a:t>
                    </a:r>
                    <a:fld id="{8668B61C-EDFD-4533-9632-886AF703AF11}"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52F-452C-B368-12BB518AB759}"/>
                </c:ext>
              </c:extLst>
            </c:dLbl>
            <c:dLbl>
              <c:idx val="1"/>
              <c:tx>
                <c:rich>
                  <a:bodyPr/>
                  <a:lstStyle/>
                  <a:p>
                    <a:fld id="{1C4EA6B5-DFE4-4C2B-8868-36CF5E9C614A}"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52F-452C-B368-12BB518AB759}"/>
                </c:ext>
              </c:extLst>
            </c:dLbl>
            <c:dLbl>
              <c:idx val="2"/>
              <c:tx>
                <c:rich>
                  <a:bodyPr/>
                  <a:lstStyle/>
                  <a:p>
                    <a:fld id="{EBB35B09-170B-4544-8EA0-7F0756304EBC}"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52F-452C-B368-12BB518AB759}"/>
                </c:ext>
              </c:extLst>
            </c:dLbl>
            <c:dLbl>
              <c:idx val="3"/>
              <c:tx>
                <c:rich>
                  <a:bodyPr/>
                  <a:lstStyle/>
                  <a:p>
                    <a:fld id="{0FD58274-3F42-4ED7-BA19-8AE39B66A8F8}"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52F-452C-B368-12BB518AB75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'7_1'!$C$6:$C$9</c:f>
              <c:strCache>
                <c:ptCount val="4"/>
                <c:pt idx="0">
                  <c:v>Visiškai sutinku</c:v>
                </c:pt>
                <c:pt idx="1">
                  <c:v>Sutinku</c:v>
                </c:pt>
                <c:pt idx="2">
                  <c:v>Nesutinku</c:v>
                </c:pt>
                <c:pt idx="3">
                  <c:v>Visiškai nesutinku</c:v>
                </c:pt>
              </c:strCache>
            </c:strRef>
          </c:cat>
          <c:val>
            <c:numRef>
              <c:f>'7_1'!$F$6:$F$9</c:f>
              <c:numCache>
                <c:formatCode>###0.0</c:formatCode>
                <c:ptCount val="4"/>
                <c:pt idx="0" formatCode="####.0">
                  <c:v>0.77720207253886009</c:v>
                </c:pt>
                <c:pt idx="1">
                  <c:v>21.502590673575128</c:v>
                </c:pt>
                <c:pt idx="2">
                  <c:v>54.404145077720209</c:v>
                </c:pt>
                <c:pt idx="3">
                  <c:v>23.316062176165804</c:v>
                </c:pt>
              </c:numCache>
            </c:numRef>
          </c:val>
          <c:extLst>
            <c:ext xmlns:c16="http://schemas.microsoft.com/office/drawing/2014/chart" uri="{C3380CC4-5D6E-409C-BE32-E72D297353CC}">
              <c16:uniqueId val="{00000008-B52F-452C-B368-12BB518AB759}"/>
            </c:ext>
          </c:extLst>
        </c:ser>
        <c:dLbls>
          <c:showLegendKey val="0"/>
          <c:showVal val="0"/>
          <c:showCatName val="0"/>
          <c:showSerName val="0"/>
          <c:showPercent val="0"/>
          <c:showBubbleSize val="0"/>
        </c:dLbls>
        <c:gapWidth val="100"/>
        <c:axId val="1398471808"/>
        <c:axId val="1398461824"/>
      </c:barChart>
      <c:valAx>
        <c:axId val="1398461824"/>
        <c:scaling>
          <c:orientation val="minMax"/>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crossAx val="1398471808"/>
        <c:crosses val="autoZero"/>
        <c:crossBetween val="between"/>
      </c:valAx>
      <c:catAx>
        <c:axId val="1398471808"/>
        <c:scaling>
          <c:orientation val="minMax"/>
        </c:scaling>
        <c:delete val="0"/>
        <c:axPos val="l"/>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1398461824"/>
        <c:crosses val="autoZero"/>
        <c:auto val="1"/>
        <c:lblAlgn val="ctr"/>
        <c:lblOffset val="100"/>
        <c:noMultiLvlLbl val="0"/>
      </c:cat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lt-LT" sz="1400"/>
              <a:t>Ar dirbate pagal įgytą išsilavinimą / specialybę / profesiją?</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lt-LT"/>
        </a:p>
      </c:txPr>
    </c:title>
    <c:autoTitleDeleted val="0"/>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tx>
                <c:rich>
                  <a:bodyPr/>
                  <a:lstStyle/>
                  <a:p>
                    <a:fld id="{FBAB0020-97C1-42EF-945E-150D3A830F63}"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522-440B-84B2-029E43936352}"/>
                </c:ext>
              </c:extLst>
            </c:dLbl>
            <c:dLbl>
              <c:idx val="1"/>
              <c:tx>
                <c:rich>
                  <a:bodyPr/>
                  <a:lstStyle/>
                  <a:p>
                    <a:fld id="{FDCC4E04-6999-405E-8306-E508C923A526}"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22-440B-84B2-029E43936352}"/>
                </c:ext>
              </c:extLst>
            </c:dLbl>
            <c:dLbl>
              <c:idx val="2"/>
              <c:tx>
                <c:rich>
                  <a:bodyPr/>
                  <a:lstStyle/>
                  <a:p>
                    <a:fld id="{97363801-D1DE-4380-8FD3-019101A5E1E1}"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522-440B-84B2-029E43936352}"/>
                </c:ext>
              </c:extLst>
            </c:dLbl>
            <c:dLbl>
              <c:idx val="3"/>
              <c:tx>
                <c:rich>
                  <a:bodyPr/>
                  <a:lstStyle/>
                  <a:p>
                    <a:fld id="{3100E71A-00AD-4A5F-906A-F3B3A3E01158}"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522-440B-84B2-029E4393635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Taip</c:v>
                </c:pt>
                <c:pt idx="1">
                  <c:v>Ne</c:v>
                </c:pt>
                <c:pt idx="2">
                  <c:v>Neturiu išsilavinimo / specialybės / profesijos</c:v>
                </c:pt>
                <c:pt idx="3">
                  <c:v>Kita</c:v>
                </c:pt>
              </c:strCache>
            </c:strRef>
          </c:cat>
          <c:val>
            <c:numRef>
              <c:f>Sheet1!$B$2:$B$5</c:f>
              <c:numCache>
                <c:formatCode>General</c:formatCode>
                <c:ptCount val="4"/>
                <c:pt idx="0">
                  <c:v>44.8</c:v>
                </c:pt>
                <c:pt idx="1">
                  <c:v>44.5</c:v>
                </c:pt>
                <c:pt idx="2">
                  <c:v>8.3000000000000007</c:v>
                </c:pt>
                <c:pt idx="3">
                  <c:v>1</c:v>
                </c:pt>
              </c:numCache>
            </c:numRef>
          </c:val>
          <c:extLst>
            <c:ext xmlns:c16="http://schemas.microsoft.com/office/drawing/2014/chart" uri="{C3380CC4-5D6E-409C-BE32-E72D297353CC}">
              <c16:uniqueId val="{00000004-4522-440B-84B2-029E43936352}"/>
            </c:ext>
          </c:extLst>
        </c:ser>
        <c:ser>
          <c:idx val="1"/>
          <c:order val="1"/>
          <c:tx>
            <c:strRef>
              <c:f>Sheet1!$C$1</c:f>
              <c:strCache>
                <c:ptCount val="1"/>
                <c:pt idx="0">
                  <c:v>2020 duomenys</c:v>
                </c:pt>
              </c:strCache>
            </c:strRef>
          </c:tx>
          <c:spPr>
            <a:solidFill>
              <a:schemeClr val="accent3">
                <a:alpha val="85000"/>
              </a:schemeClr>
            </a:solidFill>
            <a:ln w="9525" cap="flat" cmpd="sng" algn="ctr">
              <a:solidFill>
                <a:schemeClr val="lt1">
                  <a:alpha val="50000"/>
                </a:schemeClr>
              </a:solidFill>
              <a:round/>
            </a:ln>
            <a:effectLst/>
          </c:spPr>
          <c:invertIfNegative val="0"/>
          <c:dLbls>
            <c:dLbl>
              <c:idx val="0"/>
              <c:tx>
                <c:rich>
                  <a:bodyPr/>
                  <a:lstStyle/>
                  <a:p>
                    <a:fld id="{8524B976-F62C-4F76-A47D-F8441C4FE755}"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522-440B-84B2-029E43936352}"/>
                </c:ext>
              </c:extLst>
            </c:dLbl>
            <c:dLbl>
              <c:idx val="1"/>
              <c:tx>
                <c:rich>
                  <a:bodyPr/>
                  <a:lstStyle/>
                  <a:p>
                    <a:fld id="{99A4FADC-F883-4AE7-A83F-E7A9CC1BB105}"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522-440B-84B2-029E43936352}"/>
                </c:ext>
              </c:extLst>
            </c:dLbl>
            <c:dLbl>
              <c:idx val="2"/>
              <c:tx>
                <c:rich>
                  <a:bodyPr/>
                  <a:lstStyle/>
                  <a:p>
                    <a:fld id="{E0F5425A-05EC-48D7-82F0-2A2AAF614591}"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522-440B-84B2-029E43936352}"/>
                </c:ext>
              </c:extLst>
            </c:dLbl>
            <c:dLbl>
              <c:idx val="3"/>
              <c:tx>
                <c:rich>
                  <a:bodyPr/>
                  <a:lstStyle/>
                  <a:p>
                    <a:r>
                      <a:rPr lang="en-US"/>
                      <a:t>0</a:t>
                    </a:r>
                    <a:fld id="{8658673A-B68C-4EA8-A1C0-03BE9B0677A3}"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522-440B-84B2-029E4393635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Taip</c:v>
                </c:pt>
                <c:pt idx="1">
                  <c:v>Ne</c:v>
                </c:pt>
                <c:pt idx="2">
                  <c:v>Neturiu išsilavinimo / specialybės / profesijos</c:v>
                </c:pt>
                <c:pt idx="3">
                  <c:v>Kita</c:v>
                </c:pt>
              </c:strCache>
            </c:strRef>
          </c:cat>
          <c:val>
            <c:numRef>
              <c:f>Sheet1!$C$2:$C$5</c:f>
              <c:numCache>
                <c:formatCode>###0.0</c:formatCode>
                <c:ptCount val="4"/>
                <c:pt idx="0">
                  <c:v>31.123919308357351</c:v>
                </c:pt>
                <c:pt idx="1">
                  <c:v>51.152737752161379</c:v>
                </c:pt>
                <c:pt idx="2">
                  <c:v>17.146974063400577</c:v>
                </c:pt>
                <c:pt idx="3" formatCode="####.0">
                  <c:v>0.57636887608069165</c:v>
                </c:pt>
              </c:numCache>
            </c:numRef>
          </c:val>
          <c:extLst>
            <c:ext xmlns:c16="http://schemas.microsoft.com/office/drawing/2014/chart" uri="{C3380CC4-5D6E-409C-BE32-E72D297353CC}">
              <c16:uniqueId val="{00000009-4522-440B-84B2-029E43936352}"/>
            </c:ext>
          </c:extLst>
        </c:ser>
        <c:dLbls>
          <c:showLegendKey val="0"/>
          <c:showVal val="1"/>
          <c:showCatName val="0"/>
          <c:showSerName val="0"/>
          <c:showPercent val="0"/>
          <c:showBubbleSize val="0"/>
        </c:dLbls>
        <c:gapWidth val="150"/>
        <c:overlap val="-25"/>
        <c:axId val="948496128"/>
        <c:axId val="1823266832"/>
      </c:barChart>
      <c:catAx>
        <c:axId val="9484961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1823266832"/>
        <c:crosses val="autoZero"/>
        <c:auto val="1"/>
        <c:lblAlgn val="ctr"/>
        <c:lblOffset val="100"/>
        <c:noMultiLvlLbl val="0"/>
      </c:catAx>
      <c:valAx>
        <c:axId val="1823266832"/>
        <c:scaling>
          <c:orientation val="minMax"/>
        </c:scaling>
        <c:delete val="1"/>
        <c:axPos val="l"/>
        <c:numFmt formatCode="General" sourceLinked="1"/>
        <c:majorTickMark val="none"/>
        <c:minorTickMark val="none"/>
        <c:tickLblPos val="nextTo"/>
        <c:crossAx val="948496128"/>
        <c:crosses val="autoZero"/>
        <c:crossBetween val="between"/>
      </c:valAx>
      <c:spPr>
        <a:noFill/>
        <a:ln>
          <a:noFill/>
        </a:ln>
        <a:effectLst/>
      </c:spPr>
    </c:plotArea>
    <c:legend>
      <c:legendPos val="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lt-LT" sz="1400"/>
              <a:t>Jeigu darbo ketinate ieškoti užsienyje, kokios priežastys Jus skatina tai daryti?</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lt-LT"/>
        </a:p>
      </c:txPr>
    </c:title>
    <c:autoTitleDeleted val="0"/>
    <c:plotArea>
      <c:layout/>
      <c:barChart>
        <c:barDir val="bar"/>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Sheet1!$A$2:$A$10</c:f>
              <c:strCache>
                <c:ptCount val="9"/>
                <c:pt idx="0">
                  <c:v>Užsienyje galima uždirbti daugiau pinigų</c:v>
                </c:pt>
                <c:pt idx="1">
                  <c:v>Kitose šalyse geresnės darbo sąlygos</c:v>
                </c:pt>
                <c:pt idx="2">
                  <c:v>Draugas/draugė/ vyras/žmona yra emigravęs</c:v>
                </c:pt>
                <c:pt idx="3">
                  <c:v>Noriu geresnių socialinių garantijų</c:v>
                </c:pt>
                <c:pt idx="4">
                  <c:v>Noriu patobulinti kalbą</c:v>
                </c:pt>
                <c:pt idx="5">
                  <c:v>Noriu pakeliauti po šalį</c:v>
                </c:pt>
                <c:pt idx="6">
                  <c:v>Sunku rasti darbą</c:v>
                </c:pt>
                <c:pt idx="7">
                  <c:v>Siekiu įgyti vakarietiškos darbo kultūros</c:v>
                </c:pt>
                <c:pt idx="8">
                  <c:v>Lietuvoje nematau karjeros perspektyvų</c:v>
                </c:pt>
              </c:strCache>
            </c:strRef>
          </c:cat>
          <c:val>
            <c:numRef>
              <c:f>Sheet1!$B$2:$B$10</c:f>
              <c:numCache>
                <c:formatCode>0.0%</c:formatCode>
                <c:ptCount val="9"/>
                <c:pt idx="0">
                  <c:v>0.75600000000000001</c:v>
                </c:pt>
                <c:pt idx="1">
                  <c:v>0.23499999999999999</c:v>
                </c:pt>
                <c:pt idx="2">
                  <c:v>4.3999999999999997E-2</c:v>
                </c:pt>
                <c:pt idx="3">
                  <c:v>0.123</c:v>
                </c:pt>
                <c:pt idx="4" formatCode="0.00%">
                  <c:v>0.13900000000000001</c:v>
                </c:pt>
                <c:pt idx="5" formatCode="0.00%">
                  <c:v>8.2000000000000003E-2</c:v>
                </c:pt>
                <c:pt idx="6" formatCode="0.00%">
                  <c:v>0.40400000000000003</c:v>
                </c:pt>
                <c:pt idx="7" formatCode="0.00%">
                  <c:v>4.4999999999999998E-2</c:v>
                </c:pt>
                <c:pt idx="8" formatCode="0.00%">
                  <c:v>0.23300000000000001</c:v>
                </c:pt>
              </c:numCache>
            </c:numRef>
          </c:val>
          <c:extLst>
            <c:ext xmlns:c16="http://schemas.microsoft.com/office/drawing/2014/chart" uri="{C3380CC4-5D6E-409C-BE32-E72D297353CC}">
              <c16:uniqueId val="{00000000-8D93-484C-B821-1689A9D43A3C}"/>
            </c:ext>
          </c:extLst>
        </c:ser>
        <c:ser>
          <c:idx val="1"/>
          <c:order val="1"/>
          <c:tx>
            <c:strRef>
              <c:f>Sheet1!$C$1</c:f>
              <c:strCache>
                <c:ptCount val="1"/>
                <c:pt idx="0">
                  <c:v>2020 duomenys</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Sheet1!$A$2:$A$10</c:f>
              <c:strCache>
                <c:ptCount val="9"/>
                <c:pt idx="0">
                  <c:v>Užsienyje galima uždirbti daugiau pinigų</c:v>
                </c:pt>
                <c:pt idx="1">
                  <c:v>Kitose šalyse geresnės darbo sąlygos</c:v>
                </c:pt>
                <c:pt idx="2">
                  <c:v>Draugas/draugė/ vyras/žmona yra emigravęs</c:v>
                </c:pt>
                <c:pt idx="3">
                  <c:v>Noriu geresnių socialinių garantijų</c:v>
                </c:pt>
                <c:pt idx="4">
                  <c:v>Noriu patobulinti kalbą</c:v>
                </c:pt>
                <c:pt idx="5">
                  <c:v>Noriu pakeliauti po šalį</c:v>
                </c:pt>
                <c:pt idx="6">
                  <c:v>Sunku rasti darbą</c:v>
                </c:pt>
                <c:pt idx="7">
                  <c:v>Siekiu įgyti vakarietiškos darbo kultūros</c:v>
                </c:pt>
                <c:pt idx="8">
                  <c:v>Lietuvoje nematau karjeros perspektyvų</c:v>
                </c:pt>
              </c:strCache>
            </c:strRef>
          </c:cat>
          <c:val>
            <c:numRef>
              <c:f>Sheet1!$C$2:$C$10</c:f>
              <c:numCache>
                <c:formatCode>###0.0%</c:formatCode>
                <c:ptCount val="9"/>
                <c:pt idx="0">
                  <c:v>0.421875</c:v>
                </c:pt>
                <c:pt idx="1">
                  <c:v>0.234375</c:v>
                </c:pt>
                <c:pt idx="2">
                  <c:v>0.125</c:v>
                </c:pt>
                <c:pt idx="3">
                  <c:v>0.109375</c:v>
                </c:pt>
                <c:pt idx="4">
                  <c:v>9.375E-2</c:v>
                </c:pt>
                <c:pt idx="5">
                  <c:v>9.375E-2</c:v>
                </c:pt>
                <c:pt idx="6">
                  <c:v>7.8125E-2</c:v>
                </c:pt>
                <c:pt idx="7">
                  <c:v>3.125E-2</c:v>
                </c:pt>
                <c:pt idx="8">
                  <c:v>1.5625E-2</c:v>
                </c:pt>
              </c:numCache>
            </c:numRef>
          </c:val>
          <c:extLst>
            <c:ext xmlns:c16="http://schemas.microsoft.com/office/drawing/2014/chart" uri="{C3380CC4-5D6E-409C-BE32-E72D297353CC}">
              <c16:uniqueId val="{00000001-8D93-484C-B821-1689A9D43A3C}"/>
            </c:ext>
          </c:extLst>
        </c:ser>
        <c:dLbls>
          <c:dLblPos val="inEnd"/>
          <c:showLegendKey val="0"/>
          <c:showVal val="1"/>
          <c:showCatName val="0"/>
          <c:showSerName val="0"/>
          <c:showPercent val="0"/>
          <c:showBubbleSize val="0"/>
        </c:dLbls>
        <c:gapWidth val="65"/>
        <c:axId val="764558736"/>
        <c:axId val="819909280"/>
      </c:barChart>
      <c:catAx>
        <c:axId val="76455873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819909280"/>
        <c:crosses val="autoZero"/>
        <c:auto val="1"/>
        <c:lblAlgn val="ctr"/>
        <c:lblOffset val="100"/>
        <c:noMultiLvlLbl val="0"/>
      </c:catAx>
      <c:valAx>
        <c:axId val="819909280"/>
        <c:scaling>
          <c:orientation val="minMax"/>
        </c:scaling>
        <c:delete val="1"/>
        <c:axPos val="b"/>
        <c:numFmt formatCode="0.0%" sourceLinked="1"/>
        <c:majorTickMark val="none"/>
        <c:minorTickMark val="none"/>
        <c:tickLblPos val="nextTo"/>
        <c:crossAx val="76455873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191718439805432"/>
          <c:y val="3.1142286588397058E-2"/>
          <c:w val="0.46219088239650197"/>
          <c:h val="0.841659417966937"/>
        </c:manualLayout>
      </c:layout>
      <c:barChart>
        <c:barDir val="bar"/>
        <c:grouping val="clustered"/>
        <c:varyColors val="0"/>
        <c:ser>
          <c:idx val="0"/>
          <c:order val="0"/>
          <c:tx>
            <c:strRef>
              <c:f>'20'!$D$69</c:f>
              <c:strCache>
                <c:ptCount val="1"/>
                <c:pt idx="0">
                  <c:v>I grupė</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'20'!$C$70:$C$79</c:f>
              <c:strCache>
                <c:ptCount val="10"/>
                <c:pt idx="0">
                  <c:v>Užsienyje galima uždirbti daugiau pinigų</c:v>
                </c:pt>
                <c:pt idx="1">
                  <c:v>Kitose šalyse geresnės darbo sąlygos</c:v>
                </c:pt>
                <c:pt idx="2">
                  <c:v>Draugas/draugė/ vyras/žmona yra emigravęs</c:v>
                </c:pt>
                <c:pt idx="3">
                  <c:v>Noriu geresnių socialinių garantijų</c:v>
                </c:pt>
                <c:pt idx="4">
                  <c:v>Noriu patobulinti kalbą</c:v>
                </c:pt>
                <c:pt idx="5">
                  <c:v>Noriu pakeliauti po šalį</c:v>
                </c:pt>
                <c:pt idx="6">
                  <c:v>Sunku rasti darbą</c:v>
                </c:pt>
                <c:pt idx="7">
                  <c:v>Siekiu įgyti vakarietiškos darbo kultūros</c:v>
                </c:pt>
                <c:pt idx="8">
                  <c:v>Lietuvoje nematau karjeros perspektyvų</c:v>
                </c:pt>
                <c:pt idx="9">
                  <c:v>Neketinu</c:v>
                </c:pt>
              </c:strCache>
            </c:strRef>
          </c:cat>
          <c:val>
            <c:numRef>
              <c:f>'20'!$D$70:$D$79</c:f>
              <c:numCache>
                <c:formatCode>###0.0%</c:formatCode>
                <c:ptCount val="10"/>
                <c:pt idx="0">
                  <c:v>0.46153846153846151</c:v>
                </c:pt>
                <c:pt idx="1">
                  <c:v>0.12820512820512819</c:v>
                </c:pt>
                <c:pt idx="2">
                  <c:v>0.10256410256410256</c:v>
                </c:pt>
                <c:pt idx="3">
                  <c:v>5.128205128205128E-2</c:v>
                </c:pt>
                <c:pt idx="4">
                  <c:v>7.6923076923076927E-2</c:v>
                </c:pt>
                <c:pt idx="5">
                  <c:v>5.128205128205128E-2</c:v>
                </c:pt>
                <c:pt idx="6">
                  <c:v>5.128205128205128E-2</c:v>
                </c:pt>
                <c:pt idx="7">
                  <c:v>5.128205128205128E-2</c:v>
                </c:pt>
                <c:pt idx="8">
                  <c:v>2.564102564102564E-2</c:v>
                </c:pt>
                <c:pt idx="9">
                  <c:v>0.35897435897435898</c:v>
                </c:pt>
              </c:numCache>
            </c:numRef>
          </c:val>
          <c:extLst>
            <c:ext xmlns:c16="http://schemas.microsoft.com/office/drawing/2014/chart" uri="{C3380CC4-5D6E-409C-BE32-E72D297353CC}">
              <c16:uniqueId val="{00000000-6810-4833-B5E0-CE92EF71F8F4}"/>
            </c:ext>
          </c:extLst>
        </c:ser>
        <c:ser>
          <c:idx val="1"/>
          <c:order val="1"/>
          <c:tx>
            <c:strRef>
              <c:f>'20'!$E$69</c:f>
              <c:strCache>
                <c:ptCount val="1"/>
                <c:pt idx="0">
                  <c:v>II grupė</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'20'!$C$70:$C$79</c:f>
              <c:strCache>
                <c:ptCount val="10"/>
                <c:pt idx="0">
                  <c:v>Užsienyje galima uždirbti daugiau pinigų</c:v>
                </c:pt>
                <c:pt idx="1">
                  <c:v>Kitose šalyse geresnės darbo sąlygos</c:v>
                </c:pt>
                <c:pt idx="2">
                  <c:v>Draugas/draugė/ vyras/žmona yra emigravęs</c:v>
                </c:pt>
                <c:pt idx="3">
                  <c:v>Noriu geresnių socialinių garantijų</c:v>
                </c:pt>
                <c:pt idx="4">
                  <c:v>Noriu patobulinti kalbą</c:v>
                </c:pt>
                <c:pt idx="5">
                  <c:v>Noriu pakeliauti po šalį</c:v>
                </c:pt>
                <c:pt idx="6">
                  <c:v>Sunku rasti darbą</c:v>
                </c:pt>
                <c:pt idx="7">
                  <c:v>Siekiu įgyti vakarietiškos darbo kultūros</c:v>
                </c:pt>
                <c:pt idx="8">
                  <c:v>Lietuvoje nematau karjeros perspektyvų</c:v>
                </c:pt>
                <c:pt idx="9">
                  <c:v>Neketinu</c:v>
                </c:pt>
              </c:strCache>
            </c:strRef>
          </c:cat>
          <c:val>
            <c:numRef>
              <c:f>'20'!$E$70:$E$79</c:f>
              <c:numCache>
                <c:formatCode>###0.0%</c:formatCode>
                <c:ptCount val="10"/>
                <c:pt idx="0">
                  <c:v>0.44444444444444442</c:v>
                </c:pt>
                <c:pt idx="1">
                  <c:v>0.1111111111111111</c:v>
                </c:pt>
                <c:pt idx="2">
                  <c:v>0.1111111111111111</c:v>
                </c:pt>
                <c:pt idx="3">
                  <c:v>0.22222222222222221</c:v>
                </c:pt>
                <c:pt idx="5">
                  <c:v>0.1111111111111111</c:v>
                </c:pt>
                <c:pt idx="6">
                  <c:v>0.1111111111111111</c:v>
                </c:pt>
                <c:pt idx="9">
                  <c:v>0.22222222222222221</c:v>
                </c:pt>
              </c:numCache>
            </c:numRef>
          </c:val>
          <c:extLst>
            <c:ext xmlns:c16="http://schemas.microsoft.com/office/drawing/2014/chart" uri="{C3380CC4-5D6E-409C-BE32-E72D297353CC}">
              <c16:uniqueId val="{00000001-6810-4833-B5E0-CE92EF71F8F4}"/>
            </c:ext>
          </c:extLst>
        </c:ser>
        <c:ser>
          <c:idx val="2"/>
          <c:order val="2"/>
          <c:tx>
            <c:strRef>
              <c:f>'20'!$F$69</c:f>
              <c:strCache>
                <c:ptCount val="1"/>
                <c:pt idx="0">
                  <c:v>III grupė</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'20'!$C$70:$C$79</c:f>
              <c:strCache>
                <c:ptCount val="10"/>
                <c:pt idx="0">
                  <c:v>Užsienyje galima uždirbti daugiau pinigų</c:v>
                </c:pt>
                <c:pt idx="1">
                  <c:v>Kitose šalyse geresnės darbo sąlygos</c:v>
                </c:pt>
                <c:pt idx="2">
                  <c:v>Draugas/draugė/ vyras/žmona yra emigravęs</c:v>
                </c:pt>
                <c:pt idx="3">
                  <c:v>Noriu geresnių socialinių garantijų</c:v>
                </c:pt>
                <c:pt idx="4">
                  <c:v>Noriu patobulinti kalbą</c:v>
                </c:pt>
                <c:pt idx="5">
                  <c:v>Noriu pakeliauti po šalį</c:v>
                </c:pt>
                <c:pt idx="6">
                  <c:v>Sunku rasti darbą</c:v>
                </c:pt>
                <c:pt idx="7">
                  <c:v>Siekiu įgyti vakarietiškos darbo kultūros</c:v>
                </c:pt>
                <c:pt idx="8">
                  <c:v>Lietuvoje nematau karjeros perspektyvų</c:v>
                </c:pt>
                <c:pt idx="9">
                  <c:v>Neketinu</c:v>
                </c:pt>
              </c:strCache>
            </c:strRef>
          </c:cat>
          <c:val>
            <c:numRef>
              <c:f>'20'!$F$70:$F$79</c:f>
              <c:numCache>
                <c:formatCode>###0.0%</c:formatCode>
                <c:ptCount val="10"/>
                <c:pt idx="0">
                  <c:v>0.3125</c:v>
                </c:pt>
                <c:pt idx="1">
                  <c:v>0.5625</c:v>
                </c:pt>
                <c:pt idx="2">
                  <c:v>0.1875</c:v>
                </c:pt>
                <c:pt idx="3">
                  <c:v>0.1875</c:v>
                </c:pt>
                <c:pt idx="4">
                  <c:v>0.1875</c:v>
                </c:pt>
                <c:pt idx="5">
                  <c:v>0.1875</c:v>
                </c:pt>
                <c:pt idx="6">
                  <c:v>0.125</c:v>
                </c:pt>
                <c:pt idx="9">
                  <c:v>0.125</c:v>
                </c:pt>
              </c:numCache>
            </c:numRef>
          </c:val>
          <c:extLst>
            <c:ext xmlns:c16="http://schemas.microsoft.com/office/drawing/2014/chart" uri="{C3380CC4-5D6E-409C-BE32-E72D297353CC}">
              <c16:uniqueId val="{00000002-6810-4833-B5E0-CE92EF71F8F4}"/>
            </c:ext>
          </c:extLst>
        </c:ser>
        <c:dLbls>
          <c:dLblPos val="inEnd"/>
          <c:showLegendKey val="0"/>
          <c:showVal val="1"/>
          <c:showCatName val="0"/>
          <c:showSerName val="0"/>
          <c:showPercent val="0"/>
          <c:showBubbleSize val="0"/>
        </c:dLbls>
        <c:gapWidth val="65"/>
        <c:axId val="248181664"/>
        <c:axId val="248181008"/>
      </c:barChart>
      <c:catAx>
        <c:axId val="248181664"/>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248181008"/>
        <c:crosses val="autoZero"/>
        <c:auto val="1"/>
        <c:lblAlgn val="ctr"/>
        <c:lblOffset val="100"/>
        <c:noMultiLvlLbl val="0"/>
      </c:catAx>
      <c:valAx>
        <c:axId val="24818100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crossAx val="24818166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'19'!$D$70</c:f>
              <c:strCache>
                <c:ptCount val="1"/>
                <c:pt idx="0">
                  <c:v>I grupė</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'19'!$C$71:$C$78</c:f>
              <c:strCache>
                <c:ptCount val="8"/>
                <c:pt idx="0">
                  <c:v>Didesnės galimybės pasirinkti darbą</c:v>
                </c:pt>
                <c:pt idx="1">
                  <c:v>Dabartinėje gyvenamojoje vietoje nuobodu, norisi intensyvesnio kultūrinio gyvenimo</c:v>
                </c:pt>
                <c:pt idx="2">
                  <c:v>Neketinu</c:v>
                </c:pt>
                <c:pt idx="3">
                  <c:v>Negaliu rasti darbo savo gyvenamojoje vietovėje</c:v>
                </c:pt>
                <c:pt idx="4">
                  <c:v>Geresnės sąlygos užtikrinti vaikams kokybišką mokymąsi</c:v>
                </c:pt>
                <c:pt idx="5">
                  <c:v>Pokyčiai šeimoje (skyrybos/vedybos, vyro/ žmonos darbo vietos kaita)</c:v>
                </c:pt>
                <c:pt idx="6">
                  <c:v>Geresnės vaikų priežiūros paslaugos</c:v>
                </c:pt>
                <c:pt idx="7">
                  <c:v>Kita</c:v>
                </c:pt>
              </c:strCache>
            </c:strRef>
          </c:cat>
          <c:val>
            <c:numRef>
              <c:f>'19'!$D$71:$D$78</c:f>
              <c:numCache>
                <c:formatCode>###0.0%</c:formatCode>
                <c:ptCount val="8"/>
                <c:pt idx="0">
                  <c:v>0.625</c:v>
                </c:pt>
                <c:pt idx="1">
                  <c:v>0.21428571428571427</c:v>
                </c:pt>
                <c:pt idx="2">
                  <c:v>0.23214285714285715</c:v>
                </c:pt>
                <c:pt idx="3">
                  <c:v>0.125</c:v>
                </c:pt>
                <c:pt idx="4">
                  <c:v>1.7857142857142856E-2</c:v>
                </c:pt>
                <c:pt idx="5">
                  <c:v>5.3571428571428568E-2</c:v>
                </c:pt>
                <c:pt idx="6">
                  <c:v>7.1428571428571425E-2</c:v>
                </c:pt>
                <c:pt idx="7">
                  <c:v>1.7857142857142856E-2</c:v>
                </c:pt>
              </c:numCache>
            </c:numRef>
          </c:val>
          <c:extLst>
            <c:ext xmlns:c16="http://schemas.microsoft.com/office/drawing/2014/chart" uri="{C3380CC4-5D6E-409C-BE32-E72D297353CC}">
              <c16:uniqueId val="{00000000-AAF7-45B0-993C-4B52763D069B}"/>
            </c:ext>
          </c:extLst>
        </c:ser>
        <c:ser>
          <c:idx val="1"/>
          <c:order val="1"/>
          <c:tx>
            <c:strRef>
              <c:f>'19'!$E$70</c:f>
              <c:strCache>
                <c:ptCount val="1"/>
                <c:pt idx="0">
                  <c:v>II grupė</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'19'!$C$71:$C$78</c:f>
              <c:strCache>
                <c:ptCount val="8"/>
                <c:pt idx="0">
                  <c:v>Didesnės galimybės pasirinkti darbą</c:v>
                </c:pt>
                <c:pt idx="1">
                  <c:v>Dabartinėje gyvenamojoje vietoje nuobodu, norisi intensyvesnio kultūrinio gyvenimo</c:v>
                </c:pt>
                <c:pt idx="2">
                  <c:v>Neketinu</c:v>
                </c:pt>
                <c:pt idx="3">
                  <c:v>Negaliu rasti darbo savo gyvenamojoje vietovėje</c:v>
                </c:pt>
                <c:pt idx="4">
                  <c:v>Geresnės sąlygos užtikrinti vaikams kokybišką mokymąsi</c:v>
                </c:pt>
                <c:pt idx="5">
                  <c:v>Pokyčiai šeimoje (skyrybos/vedybos, vyro/ žmonos darbo vietos kaita)</c:v>
                </c:pt>
                <c:pt idx="6">
                  <c:v>Geresnės vaikų priežiūros paslaugos</c:v>
                </c:pt>
                <c:pt idx="7">
                  <c:v>Kita</c:v>
                </c:pt>
              </c:strCache>
            </c:strRef>
          </c:cat>
          <c:val>
            <c:numRef>
              <c:f>'19'!$E$71:$E$78</c:f>
              <c:numCache>
                <c:formatCode>###0.0%</c:formatCode>
                <c:ptCount val="8"/>
                <c:pt idx="0">
                  <c:v>0.81818181818181823</c:v>
                </c:pt>
                <c:pt idx="1">
                  <c:v>9.0909090909090912E-2</c:v>
                </c:pt>
                <c:pt idx="2">
                  <c:v>9.0909090909090912E-2</c:v>
                </c:pt>
                <c:pt idx="3">
                  <c:v>0</c:v>
                </c:pt>
                <c:pt idx="4">
                  <c:v>9.0909090909090912E-2</c:v>
                </c:pt>
                <c:pt idx="5">
                  <c:v>9.0909090909090912E-2</c:v>
                </c:pt>
                <c:pt idx="6">
                  <c:v>0</c:v>
                </c:pt>
                <c:pt idx="7">
                  <c:v>0</c:v>
                </c:pt>
              </c:numCache>
            </c:numRef>
          </c:val>
          <c:extLst>
            <c:ext xmlns:c16="http://schemas.microsoft.com/office/drawing/2014/chart" uri="{C3380CC4-5D6E-409C-BE32-E72D297353CC}">
              <c16:uniqueId val="{00000001-AAF7-45B0-993C-4B52763D069B}"/>
            </c:ext>
          </c:extLst>
        </c:ser>
        <c:ser>
          <c:idx val="2"/>
          <c:order val="2"/>
          <c:tx>
            <c:strRef>
              <c:f>'19'!$F$70</c:f>
              <c:strCache>
                <c:ptCount val="1"/>
                <c:pt idx="0">
                  <c:v>III grupė</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'19'!$C$71:$C$78</c:f>
              <c:strCache>
                <c:ptCount val="8"/>
                <c:pt idx="0">
                  <c:v>Didesnės galimybės pasirinkti darbą</c:v>
                </c:pt>
                <c:pt idx="1">
                  <c:v>Dabartinėje gyvenamojoje vietoje nuobodu, norisi intensyvesnio kultūrinio gyvenimo</c:v>
                </c:pt>
                <c:pt idx="2">
                  <c:v>Neketinu</c:v>
                </c:pt>
                <c:pt idx="3">
                  <c:v>Negaliu rasti darbo savo gyvenamojoje vietovėje</c:v>
                </c:pt>
                <c:pt idx="4">
                  <c:v>Geresnės sąlygos užtikrinti vaikams kokybišką mokymąsi</c:v>
                </c:pt>
                <c:pt idx="5">
                  <c:v>Pokyčiai šeimoje (skyrybos/vedybos, vyro/ žmonos darbo vietos kaita)</c:v>
                </c:pt>
                <c:pt idx="6">
                  <c:v>Geresnės vaikų priežiūros paslaugos</c:v>
                </c:pt>
                <c:pt idx="7">
                  <c:v>Kita</c:v>
                </c:pt>
              </c:strCache>
            </c:strRef>
          </c:cat>
          <c:val>
            <c:numRef>
              <c:f>'19'!$F$71:$F$78</c:f>
              <c:numCache>
                <c:formatCode>###0.0%</c:formatCode>
                <c:ptCount val="8"/>
                <c:pt idx="0">
                  <c:v>0.63636363636363635</c:v>
                </c:pt>
                <c:pt idx="1">
                  <c:v>0.59090909090909094</c:v>
                </c:pt>
                <c:pt idx="2">
                  <c:v>4.5454545454545456E-2</c:v>
                </c:pt>
                <c:pt idx="3">
                  <c:v>0.13636363636363635</c:v>
                </c:pt>
                <c:pt idx="4">
                  <c:v>0.22727272727272727</c:v>
                </c:pt>
                <c:pt idx="5">
                  <c:v>4.5454545454545456E-2</c:v>
                </c:pt>
                <c:pt idx="6">
                  <c:v>0</c:v>
                </c:pt>
                <c:pt idx="7">
                  <c:v>0</c:v>
                </c:pt>
              </c:numCache>
            </c:numRef>
          </c:val>
          <c:extLst>
            <c:ext xmlns:c16="http://schemas.microsoft.com/office/drawing/2014/chart" uri="{C3380CC4-5D6E-409C-BE32-E72D297353CC}">
              <c16:uniqueId val="{00000002-AAF7-45B0-993C-4B52763D069B}"/>
            </c:ext>
          </c:extLst>
        </c:ser>
        <c:dLbls>
          <c:dLblPos val="inEnd"/>
          <c:showLegendKey val="0"/>
          <c:showVal val="1"/>
          <c:showCatName val="0"/>
          <c:showSerName val="0"/>
          <c:showPercent val="0"/>
          <c:showBubbleSize val="0"/>
        </c:dLbls>
        <c:gapWidth val="65"/>
        <c:axId val="248181664"/>
        <c:axId val="248181008"/>
      </c:barChart>
      <c:catAx>
        <c:axId val="248181664"/>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248181008"/>
        <c:crosses val="autoZero"/>
        <c:auto val="1"/>
        <c:lblAlgn val="ctr"/>
        <c:lblOffset val="100"/>
        <c:noMultiLvlLbl val="0"/>
      </c:catAx>
      <c:valAx>
        <c:axId val="248181008"/>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0"/>
        <c:majorTickMark val="none"/>
        <c:minorTickMark val="none"/>
        <c:tickLblPos val="nextTo"/>
        <c:crossAx val="24818166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802055495761719E-2"/>
          <c:y val="4.6660390641581784E-2"/>
          <c:w val="0.9523958890084766"/>
          <c:h val="0.61171856916802347"/>
        </c:manualLayout>
      </c:layout>
      <c:barChart>
        <c:barDir val="col"/>
        <c:grouping val="clustered"/>
        <c:varyColors val="0"/>
        <c:ser>
          <c:idx val="0"/>
          <c:order val="0"/>
          <c:tx>
            <c:strRef>
              <c:f>'23'!$D$71</c:f>
              <c:strCache>
                <c:ptCount val="1"/>
                <c:pt idx="0">
                  <c:v>I grupė</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'23'!$C$72:$C$77</c:f>
              <c:strCache>
                <c:ptCount val="6"/>
                <c:pt idx="0">
                  <c:v>Negaunate  darbo, kurio pobūdis / turinys / užduotys Jus tenkintų,</c:v>
                </c:pt>
                <c:pt idx="1">
                  <c:v>Negaunate darbo už Jus tenkinantį darbo užmokestį</c:v>
                </c:pt>
                <c:pt idx="2">
                  <c:v>Esate vaiko priežiūros atostogose</c:v>
                </c:pt>
                <c:pt idx="3">
                  <c:v>Nerandate jokio darbo</c:v>
                </c:pt>
                <c:pt idx="4">
                  <c:v>Slaugote sergantį giminaitį</c:v>
                </c:pt>
                <c:pt idx="5">
                  <c:v>Kita</c:v>
                </c:pt>
              </c:strCache>
            </c:strRef>
          </c:cat>
          <c:val>
            <c:numRef>
              <c:f>'23'!$D$72:$D$77</c:f>
              <c:numCache>
                <c:formatCode>###0.0%</c:formatCode>
                <c:ptCount val="6"/>
                <c:pt idx="0">
                  <c:v>0.25870646766169153</c:v>
                </c:pt>
                <c:pt idx="1">
                  <c:v>0.24378109452736318</c:v>
                </c:pt>
                <c:pt idx="2">
                  <c:v>0.22388059701492538</c:v>
                </c:pt>
                <c:pt idx="3">
                  <c:v>0.19900497512437812</c:v>
                </c:pt>
                <c:pt idx="4">
                  <c:v>1.9900497512437811E-2</c:v>
                </c:pt>
                <c:pt idx="5">
                  <c:v>5.4726368159203981E-2</c:v>
                </c:pt>
              </c:numCache>
            </c:numRef>
          </c:val>
          <c:extLst>
            <c:ext xmlns:c16="http://schemas.microsoft.com/office/drawing/2014/chart" uri="{C3380CC4-5D6E-409C-BE32-E72D297353CC}">
              <c16:uniqueId val="{00000000-CA33-4316-B6CB-81617CDC1A2B}"/>
            </c:ext>
          </c:extLst>
        </c:ser>
        <c:ser>
          <c:idx val="1"/>
          <c:order val="1"/>
          <c:tx>
            <c:strRef>
              <c:f>'23'!$E$71</c:f>
              <c:strCache>
                <c:ptCount val="1"/>
                <c:pt idx="0">
                  <c:v>II grupė</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'23'!$C$72:$C$77</c:f>
              <c:strCache>
                <c:ptCount val="6"/>
                <c:pt idx="0">
                  <c:v>Negaunate  darbo, kurio pobūdis / turinys / užduotys Jus tenkintų,</c:v>
                </c:pt>
                <c:pt idx="1">
                  <c:v>Negaunate darbo už Jus tenkinantį darbo užmokestį</c:v>
                </c:pt>
                <c:pt idx="2">
                  <c:v>Esate vaiko priežiūros atostogose</c:v>
                </c:pt>
                <c:pt idx="3">
                  <c:v>Nerandate jokio darbo</c:v>
                </c:pt>
                <c:pt idx="4">
                  <c:v>Slaugote sergantį giminaitį</c:v>
                </c:pt>
                <c:pt idx="5">
                  <c:v>Kita</c:v>
                </c:pt>
              </c:strCache>
            </c:strRef>
          </c:cat>
          <c:val>
            <c:numRef>
              <c:f>'23'!$E$72:$E$77</c:f>
              <c:numCache>
                <c:formatCode>###0.0%</c:formatCode>
                <c:ptCount val="6"/>
                <c:pt idx="0">
                  <c:v>0.3789473684210527</c:v>
                </c:pt>
                <c:pt idx="1">
                  <c:v>0.22105263157894736</c:v>
                </c:pt>
                <c:pt idx="2">
                  <c:v>0.17894736842105263</c:v>
                </c:pt>
                <c:pt idx="3">
                  <c:v>0.17894736842105263</c:v>
                </c:pt>
                <c:pt idx="4">
                  <c:v>3.1578947368421054E-2</c:v>
                </c:pt>
                <c:pt idx="5">
                  <c:v>1.0526315789473684E-2</c:v>
                </c:pt>
              </c:numCache>
            </c:numRef>
          </c:val>
          <c:extLst>
            <c:ext xmlns:c16="http://schemas.microsoft.com/office/drawing/2014/chart" uri="{C3380CC4-5D6E-409C-BE32-E72D297353CC}">
              <c16:uniqueId val="{00000001-CA33-4316-B6CB-81617CDC1A2B}"/>
            </c:ext>
          </c:extLst>
        </c:ser>
        <c:ser>
          <c:idx val="2"/>
          <c:order val="2"/>
          <c:tx>
            <c:strRef>
              <c:f>'23'!$F$71</c:f>
              <c:strCache>
                <c:ptCount val="1"/>
                <c:pt idx="0">
                  <c:v>III grupė</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'23'!$C$72:$C$77</c:f>
              <c:strCache>
                <c:ptCount val="6"/>
                <c:pt idx="0">
                  <c:v>Negaunate  darbo, kurio pobūdis / turinys / užduotys Jus tenkintų,</c:v>
                </c:pt>
                <c:pt idx="1">
                  <c:v>Negaunate darbo už Jus tenkinantį darbo užmokestį</c:v>
                </c:pt>
                <c:pt idx="2">
                  <c:v>Esate vaiko priežiūros atostogose</c:v>
                </c:pt>
                <c:pt idx="3">
                  <c:v>Nerandate jokio darbo</c:v>
                </c:pt>
                <c:pt idx="4">
                  <c:v>Slaugote sergantį giminaitį</c:v>
                </c:pt>
                <c:pt idx="5">
                  <c:v>Kita</c:v>
                </c:pt>
              </c:strCache>
            </c:strRef>
          </c:cat>
          <c:val>
            <c:numRef>
              <c:f>'23'!$F$72:$F$77</c:f>
              <c:numCache>
                <c:formatCode>###0.0%</c:formatCode>
                <c:ptCount val="6"/>
                <c:pt idx="0">
                  <c:v>0.26315789473684209</c:v>
                </c:pt>
                <c:pt idx="1">
                  <c:v>0.19736842105263158</c:v>
                </c:pt>
                <c:pt idx="2">
                  <c:v>0.21052631578947367</c:v>
                </c:pt>
                <c:pt idx="3">
                  <c:v>0.27631578947368424</c:v>
                </c:pt>
                <c:pt idx="4">
                  <c:v>3.9473684210526314E-2</c:v>
                </c:pt>
                <c:pt idx="5">
                  <c:v>1.3157894736842105E-2</c:v>
                </c:pt>
              </c:numCache>
            </c:numRef>
          </c:val>
          <c:extLst>
            <c:ext xmlns:c16="http://schemas.microsoft.com/office/drawing/2014/chart" uri="{C3380CC4-5D6E-409C-BE32-E72D297353CC}">
              <c16:uniqueId val="{00000002-CA33-4316-B6CB-81617CDC1A2B}"/>
            </c:ext>
          </c:extLst>
        </c:ser>
        <c:dLbls>
          <c:dLblPos val="inEnd"/>
          <c:showLegendKey val="0"/>
          <c:showVal val="1"/>
          <c:showCatName val="0"/>
          <c:showSerName val="0"/>
          <c:showPercent val="0"/>
          <c:showBubbleSize val="0"/>
        </c:dLbls>
        <c:gapWidth val="65"/>
        <c:axId val="248181664"/>
        <c:axId val="248181008"/>
      </c:barChart>
      <c:catAx>
        <c:axId val="2481816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248181008"/>
        <c:crosses val="autoZero"/>
        <c:auto val="1"/>
        <c:lblAlgn val="ctr"/>
        <c:lblOffset val="100"/>
        <c:noMultiLvlLbl val="0"/>
      </c:catAx>
      <c:valAx>
        <c:axId val="248181008"/>
        <c:scaling>
          <c:orientation val="minMax"/>
        </c:scaling>
        <c:delete val="1"/>
        <c:axPos val="l"/>
        <c:numFmt formatCode="0%" sourceLinked="0"/>
        <c:majorTickMark val="none"/>
        <c:minorTickMark val="none"/>
        <c:tickLblPos val="nextTo"/>
        <c:crossAx val="24818166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lt-LT" sz="1400"/>
              <a:t> Kokį darbą sutiktumėte dirbti  Lietuvoje?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lt-LT"/>
        </a:p>
      </c:txPr>
    </c:title>
    <c:autoTitleDeleted val="0"/>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Tik gerai apmokamą</c:v>
                </c:pt>
                <c:pt idx="1">
                  <c:v>Pagal specialybę</c:v>
                </c:pt>
                <c:pt idx="2">
                  <c:v>Bet kokį darbą</c:v>
                </c:pt>
                <c:pt idx="3">
                  <c:v>Jokio</c:v>
                </c:pt>
                <c:pt idx="4">
                  <c:v>Kita</c:v>
                </c:pt>
              </c:strCache>
            </c:strRef>
          </c:cat>
          <c:val>
            <c:numRef>
              <c:f>Sheet1!$B$2:$B$6</c:f>
              <c:numCache>
                <c:formatCode>0%</c:formatCode>
                <c:ptCount val="5"/>
                <c:pt idx="0">
                  <c:v>0.44</c:v>
                </c:pt>
                <c:pt idx="1">
                  <c:v>0.22</c:v>
                </c:pt>
                <c:pt idx="2">
                  <c:v>0.26</c:v>
                </c:pt>
                <c:pt idx="3">
                  <c:v>0.03</c:v>
                </c:pt>
                <c:pt idx="4">
                  <c:v>3.6999999999999998E-2</c:v>
                </c:pt>
              </c:numCache>
            </c:numRef>
          </c:val>
          <c:extLst>
            <c:ext xmlns:c16="http://schemas.microsoft.com/office/drawing/2014/chart" uri="{C3380CC4-5D6E-409C-BE32-E72D297353CC}">
              <c16:uniqueId val="{00000000-98D3-4B50-B3E9-EA24739E652A}"/>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Tik gerai apmokamą</c:v>
                </c:pt>
                <c:pt idx="1">
                  <c:v>Pagal specialybę</c:v>
                </c:pt>
                <c:pt idx="2">
                  <c:v>Bet kokį darbą</c:v>
                </c:pt>
                <c:pt idx="3">
                  <c:v>Jokio</c:v>
                </c:pt>
                <c:pt idx="4">
                  <c:v>Kita</c:v>
                </c:pt>
              </c:strCache>
            </c:strRef>
          </c:cat>
          <c:val>
            <c:numRef>
              <c:f>Sheet1!$C$2:$C$6</c:f>
              <c:numCache>
                <c:formatCode>0%</c:formatCode>
                <c:ptCount val="5"/>
                <c:pt idx="0">
                  <c:v>0.51</c:v>
                </c:pt>
                <c:pt idx="1">
                  <c:v>0.18</c:v>
                </c:pt>
                <c:pt idx="2">
                  <c:v>0.16700000000000001</c:v>
                </c:pt>
                <c:pt idx="3">
                  <c:v>0.129</c:v>
                </c:pt>
                <c:pt idx="4">
                  <c:v>8.0000000000000002E-3</c:v>
                </c:pt>
              </c:numCache>
            </c:numRef>
          </c:val>
          <c:extLst>
            <c:ext xmlns:c16="http://schemas.microsoft.com/office/drawing/2014/chart" uri="{C3380CC4-5D6E-409C-BE32-E72D297353CC}">
              <c16:uniqueId val="{00000001-98D3-4B50-B3E9-EA24739E652A}"/>
            </c:ext>
          </c:extLst>
        </c:ser>
        <c:dLbls>
          <c:showLegendKey val="0"/>
          <c:showVal val="1"/>
          <c:showCatName val="0"/>
          <c:showSerName val="0"/>
          <c:showPercent val="0"/>
          <c:showBubbleSize val="0"/>
        </c:dLbls>
        <c:gapWidth val="150"/>
        <c:overlap val="-25"/>
        <c:axId val="582417184"/>
        <c:axId val="765615520"/>
      </c:barChart>
      <c:catAx>
        <c:axId val="5824171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765615520"/>
        <c:crosses val="autoZero"/>
        <c:auto val="1"/>
        <c:lblAlgn val="ctr"/>
        <c:lblOffset val="100"/>
        <c:noMultiLvlLbl val="0"/>
      </c:catAx>
      <c:valAx>
        <c:axId val="765615520"/>
        <c:scaling>
          <c:orientation val="minMax"/>
        </c:scaling>
        <c:delete val="1"/>
        <c:axPos val="l"/>
        <c:numFmt formatCode="0%" sourceLinked="1"/>
        <c:majorTickMark val="none"/>
        <c:minorTickMark val="none"/>
        <c:tickLblPos val="nextTo"/>
        <c:crossAx val="582417184"/>
        <c:crosses val="autoZero"/>
        <c:crossBetween val="between"/>
      </c:valAx>
      <c:spPr>
        <a:noFill/>
        <a:ln>
          <a:noFill/>
        </a:ln>
        <a:effectLst/>
      </c:spPr>
    </c:plotArea>
    <c:legend>
      <c:legendPos val="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lt-LT" sz="1400" dirty="0"/>
              <a:t>Kaimynystėje, kurioje gyvenate, yra daugybė dalykų, kuriais gali užsiimti jaunimas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lt-LT"/>
        </a:p>
      </c:txPr>
    </c:title>
    <c:autoTitleDeleted val="0"/>
    <c:plotArea>
      <c:layout>
        <c:manualLayout>
          <c:layoutTarget val="inner"/>
          <c:xMode val="edge"/>
          <c:yMode val="edge"/>
          <c:x val="2.4004364429896344E-2"/>
          <c:y val="0.16202364838139205"/>
          <c:w val="0.95199127114020732"/>
          <c:h val="0.68112770316635374"/>
        </c:manualLayout>
      </c:layout>
      <c:barChart>
        <c:barDir val="col"/>
        <c:grouping val="clustered"/>
        <c:varyColors val="0"/>
        <c:ser>
          <c:idx val="0"/>
          <c:order val="0"/>
          <c:tx>
            <c:strRef>
              <c:f>'34'!$D$71</c:f>
              <c:strCache>
                <c:ptCount val="1"/>
                <c:pt idx="0">
                  <c:v>I grupė</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'34'!$C$72:$C$75</c:f>
              <c:strCache>
                <c:ptCount val="4"/>
                <c:pt idx="0">
                  <c:v>Visiškai sutinku</c:v>
                </c:pt>
                <c:pt idx="1">
                  <c:v>Sutinku</c:v>
                </c:pt>
                <c:pt idx="2">
                  <c:v>Nesutinku</c:v>
                </c:pt>
                <c:pt idx="3">
                  <c:v>Visiškai nesutinku</c:v>
                </c:pt>
              </c:strCache>
            </c:strRef>
          </c:cat>
          <c:val>
            <c:numRef>
              <c:f>'34'!$D$72:$D$75</c:f>
              <c:numCache>
                <c:formatCode>###0.0%</c:formatCode>
                <c:ptCount val="4"/>
                <c:pt idx="0">
                  <c:v>0.14768883878241262</c:v>
                </c:pt>
                <c:pt idx="1">
                  <c:v>0.5343855693348365</c:v>
                </c:pt>
                <c:pt idx="2">
                  <c:v>0.24577226606538896</c:v>
                </c:pt>
                <c:pt idx="3">
                  <c:v>7.2153325817361891E-2</c:v>
                </c:pt>
              </c:numCache>
            </c:numRef>
          </c:val>
          <c:extLst>
            <c:ext xmlns:c16="http://schemas.microsoft.com/office/drawing/2014/chart" uri="{C3380CC4-5D6E-409C-BE32-E72D297353CC}">
              <c16:uniqueId val="{00000000-688C-4B20-BB32-EE3B76042B1A}"/>
            </c:ext>
          </c:extLst>
        </c:ser>
        <c:ser>
          <c:idx val="1"/>
          <c:order val="1"/>
          <c:tx>
            <c:strRef>
              <c:f>'34'!$E$71</c:f>
              <c:strCache>
                <c:ptCount val="1"/>
                <c:pt idx="0">
                  <c:v>II grupė</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'34'!$C$72:$C$75</c:f>
              <c:strCache>
                <c:ptCount val="4"/>
                <c:pt idx="0">
                  <c:v>Visiškai sutinku</c:v>
                </c:pt>
                <c:pt idx="1">
                  <c:v>Sutinku</c:v>
                </c:pt>
                <c:pt idx="2">
                  <c:v>Nesutinku</c:v>
                </c:pt>
                <c:pt idx="3">
                  <c:v>Visiškai nesutinku</c:v>
                </c:pt>
              </c:strCache>
            </c:strRef>
          </c:cat>
          <c:val>
            <c:numRef>
              <c:f>'34'!$E$72:$E$75</c:f>
              <c:numCache>
                <c:formatCode>###0.0%</c:formatCode>
                <c:ptCount val="4"/>
                <c:pt idx="0">
                  <c:v>9.3220338983050849E-2</c:v>
                </c:pt>
                <c:pt idx="1">
                  <c:v>0.52259887005649719</c:v>
                </c:pt>
                <c:pt idx="2">
                  <c:v>0.27401129943502822</c:v>
                </c:pt>
                <c:pt idx="3">
                  <c:v>0.11016949152542371</c:v>
                </c:pt>
              </c:numCache>
            </c:numRef>
          </c:val>
          <c:extLst>
            <c:ext xmlns:c16="http://schemas.microsoft.com/office/drawing/2014/chart" uri="{C3380CC4-5D6E-409C-BE32-E72D297353CC}">
              <c16:uniqueId val="{00000001-688C-4B20-BB32-EE3B76042B1A}"/>
            </c:ext>
          </c:extLst>
        </c:ser>
        <c:ser>
          <c:idx val="2"/>
          <c:order val="2"/>
          <c:tx>
            <c:strRef>
              <c:f>'34'!$F$71</c:f>
              <c:strCache>
                <c:ptCount val="1"/>
                <c:pt idx="0">
                  <c:v>III grupė</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'34'!$C$72:$C$75</c:f>
              <c:strCache>
                <c:ptCount val="4"/>
                <c:pt idx="0">
                  <c:v>Visiškai sutinku</c:v>
                </c:pt>
                <c:pt idx="1">
                  <c:v>Sutinku</c:v>
                </c:pt>
                <c:pt idx="2">
                  <c:v>Nesutinku</c:v>
                </c:pt>
                <c:pt idx="3">
                  <c:v>Visiškai nesutinku</c:v>
                </c:pt>
              </c:strCache>
            </c:strRef>
          </c:cat>
          <c:val>
            <c:numRef>
              <c:f>'34'!$F$72:$F$75</c:f>
              <c:numCache>
                <c:formatCode>###0.0%</c:formatCode>
                <c:ptCount val="4"/>
                <c:pt idx="0">
                  <c:v>5.7877813504823149E-2</c:v>
                </c:pt>
                <c:pt idx="1">
                  <c:v>0.45980707395498394</c:v>
                </c:pt>
                <c:pt idx="2">
                  <c:v>0.36012861736334406</c:v>
                </c:pt>
                <c:pt idx="3">
                  <c:v>0.12218649517684887</c:v>
                </c:pt>
              </c:numCache>
            </c:numRef>
          </c:val>
          <c:extLst>
            <c:ext xmlns:c16="http://schemas.microsoft.com/office/drawing/2014/chart" uri="{C3380CC4-5D6E-409C-BE32-E72D297353CC}">
              <c16:uniqueId val="{00000002-688C-4B20-BB32-EE3B76042B1A}"/>
            </c:ext>
          </c:extLst>
        </c:ser>
        <c:dLbls>
          <c:dLblPos val="inEnd"/>
          <c:showLegendKey val="0"/>
          <c:showVal val="1"/>
          <c:showCatName val="0"/>
          <c:showSerName val="0"/>
          <c:showPercent val="0"/>
          <c:showBubbleSize val="0"/>
        </c:dLbls>
        <c:gapWidth val="65"/>
        <c:axId val="248181664"/>
        <c:axId val="248181008"/>
      </c:barChart>
      <c:catAx>
        <c:axId val="2481816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248181008"/>
        <c:crosses val="autoZero"/>
        <c:auto val="1"/>
        <c:lblAlgn val="ctr"/>
        <c:lblOffset val="100"/>
        <c:noMultiLvlLbl val="0"/>
      </c:catAx>
      <c:valAx>
        <c:axId val="248181008"/>
        <c:scaling>
          <c:orientation val="minMax"/>
        </c:scaling>
        <c:delete val="1"/>
        <c:axPos val="l"/>
        <c:numFmt formatCode="0%" sourceLinked="0"/>
        <c:majorTickMark val="none"/>
        <c:minorTickMark val="none"/>
        <c:tickLblPos val="nextTo"/>
        <c:crossAx val="24818166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lt-LT" sz="1400"/>
              <a:t>Kiek artimų draugų Jūs turite?</a:t>
            </a:r>
          </a:p>
        </c:rich>
      </c:tx>
      <c:layout>
        <c:manualLayout>
          <c:xMode val="edge"/>
          <c:yMode val="edge"/>
          <c:x val="0.26867882808181315"/>
          <c:y val="4.411764705882353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lt-LT"/>
        </a:p>
      </c:txPr>
    </c:title>
    <c:autoTitleDeleted val="0"/>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Du ir daugiau</c:v>
                </c:pt>
                <c:pt idx="1">
                  <c:v>Vieną</c:v>
                </c:pt>
                <c:pt idx="2">
                  <c:v>Nė vieno</c:v>
                </c:pt>
              </c:strCache>
            </c:strRef>
          </c:cat>
          <c:val>
            <c:numRef>
              <c:f>Sheet1!$B$2:$B$4</c:f>
              <c:numCache>
                <c:formatCode>0%</c:formatCode>
                <c:ptCount val="3"/>
                <c:pt idx="0">
                  <c:v>0.75</c:v>
                </c:pt>
                <c:pt idx="1">
                  <c:v>0.21</c:v>
                </c:pt>
                <c:pt idx="2">
                  <c:v>0.03</c:v>
                </c:pt>
              </c:numCache>
            </c:numRef>
          </c:val>
          <c:extLst>
            <c:ext xmlns:c16="http://schemas.microsoft.com/office/drawing/2014/chart" uri="{C3380CC4-5D6E-409C-BE32-E72D297353CC}">
              <c16:uniqueId val="{00000000-71B0-4BA2-8364-A071ED7343D8}"/>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Du ir daugiau</c:v>
                </c:pt>
                <c:pt idx="1">
                  <c:v>Vieną</c:v>
                </c:pt>
                <c:pt idx="2">
                  <c:v>Nė vieno</c:v>
                </c:pt>
              </c:strCache>
            </c:strRef>
          </c:cat>
          <c:val>
            <c:numRef>
              <c:f>Sheet1!$C$2:$C$4</c:f>
              <c:numCache>
                <c:formatCode>0%</c:formatCode>
                <c:ptCount val="3"/>
                <c:pt idx="0">
                  <c:v>0.53</c:v>
                </c:pt>
                <c:pt idx="1">
                  <c:v>0.41</c:v>
                </c:pt>
                <c:pt idx="2">
                  <c:v>0.06</c:v>
                </c:pt>
              </c:numCache>
            </c:numRef>
          </c:val>
          <c:extLst>
            <c:ext xmlns:c16="http://schemas.microsoft.com/office/drawing/2014/chart" uri="{C3380CC4-5D6E-409C-BE32-E72D297353CC}">
              <c16:uniqueId val="{00000001-71B0-4BA2-8364-A071ED7343D8}"/>
            </c:ext>
          </c:extLst>
        </c:ser>
        <c:dLbls>
          <c:showLegendKey val="0"/>
          <c:showVal val="1"/>
          <c:showCatName val="0"/>
          <c:showSerName val="0"/>
          <c:showPercent val="0"/>
          <c:showBubbleSize val="0"/>
        </c:dLbls>
        <c:gapWidth val="150"/>
        <c:overlap val="-25"/>
        <c:axId val="808215248"/>
        <c:axId val="814213664"/>
      </c:barChart>
      <c:catAx>
        <c:axId val="8082152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814213664"/>
        <c:crosses val="autoZero"/>
        <c:auto val="1"/>
        <c:lblAlgn val="ctr"/>
        <c:lblOffset val="100"/>
        <c:noMultiLvlLbl val="0"/>
      </c:catAx>
      <c:valAx>
        <c:axId val="814213664"/>
        <c:scaling>
          <c:orientation val="minMax"/>
        </c:scaling>
        <c:delete val="1"/>
        <c:axPos val="l"/>
        <c:numFmt formatCode="0%" sourceLinked="1"/>
        <c:majorTickMark val="none"/>
        <c:minorTickMark val="none"/>
        <c:tickLblPos val="nextTo"/>
        <c:crossAx val="808215248"/>
        <c:crosses val="autoZero"/>
        <c:crossBetween val="between"/>
      </c:valAx>
      <c:spPr>
        <a:noFill/>
        <a:ln>
          <a:noFill/>
        </a:ln>
        <a:effectLst/>
      </c:spPr>
    </c:plotArea>
    <c:legend>
      <c:legendPos val="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lt-LT" sz="1400"/>
              <a:t>Ar Jums lengva susirasti naujų draugų?</a:t>
            </a:r>
          </a:p>
        </c:rich>
      </c:tx>
      <c:layout>
        <c:manualLayout>
          <c:xMode val="edge"/>
          <c:yMode val="edge"/>
          <c:x val="0.20394303171120004"/>
          <c:y val="2.941176470588235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lt-LT"/>
        </a:p>
      </c:txPr>
    </c:title>
    <c:autoTitleDeleted val="0"/>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Labai lengva</c:v>
                </c:pt>
                <c:pt idx="1">
                  <c:v>Lengva</c:v>
                </c:pt>
                <c:pt idx="2">
                  <c:v>Sunku</c:v>
                </c:pt>
                <c:pt idx="3">
                  <c:v>Labai sunku</c:v>
                </c:pt>
              </c:strCache>
            </c:strRef>
          </c:cat>
          <c:val>
            <c:numRef>
              <c:f>Sheet1!$B$2:$B$5</c:f>
              <c:numCache>
                <c:formatCode>0%</c:formatCode>
                <c:ptCount val="4"/>
                <c:pt idx="0">
                  <c:v>0.16</c:v>
                </c:pt>
                <c:pt idx="1">
                  <c:v>0.6</c:v>
                </c:pt>
                <c:pt idx="2">
                  <c:v>0.19</c:v>
                </c:pt>
                <c:pt idx="3">
                  <c:v>0.03</c:v>
                </c:pt>
              </c:numCache>
            </c:numRef>
          </c:val>
          <c:extLst>
            <c:ext xmlns:c16="http://schemas.microsoft.com/office/drawing/2014/chart" uri="{C3380CC4-5D6E-409C-BE32-E72D297353CC}">
              <c16:uniqueId val="{00000000-6680-47B1-9A3B-434F58716C1C}"/>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Labai lengva</c:v>
                </c:pt>
                <c:pt idx="1">
                  <c:v>Lengva</c:v>
                </c:pt>
                <c:pt idx="2">
                  <c:v>Sunku</c:v>
                </c:pt>
                <c:pt idx="3">
                  <c:v>Labai sunku</c:v>
                </c:pt>
              </c:strCache>
            </c:strRef>
          </c:cat>
          <c:val>
            <c:numRef>
              <c:f>Sheet1!$C$2:$C$5</c:f>
              <c:numCache>
                <c:formatCode>0%</c:formatCode>
                <c:ptCount val="4"/>
                <c:pt idx="0">
                  <c:v>0.13</c:v>
                </c:pt>
                <c:pt idx="1">
                  <c:v>0.54</c:v>
                </c:pt>
                <c:pt idx="2">
                  <c:v>0.27</c:v>
                </c:pt>
                <c:pt idx="3">
                  <c:v>7.0000000000000007E-2</c:v>
                </c:pt>
              </c:numCache>
            </c:numRef>
          </c:val>
          <c:extLst>
            <c:ext xmlns:c16="http://schemas.microsoft.com/office/drawing/2014/chart" uri="{C3380CC4-5D6E-409C-BE32-E72D297353CC}">
              <c16:uniqueId val="{00000001-6680-47B1-9A3B-434F58716C1C}"/>
            </c:ext>
          </c:extLst>
        </c:ser>
        <c:dLbls>
          <c:dLblPos val="inEnd"/>
          <c:showLegendKey val="0"/>
          <c:showVal val="1"/>
          <c:showCatName val="0"/>
          <c:showSerName val="0"/>
          <c:showPercent val="0"/>
          <c:showBubbleSize val="0"/>
        </c:dLbls>
        <c:gapWidth val="65"/>
        <c:axId val="808215248"/>
        <c:axId val="814213664"/>
      </c:barChart>
      <c:catAx>
        <c:axId val="8082152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814213664"/>
        <c:crosses val="autoZero"/>
        <c:auto val="1"/>
        <c:lblAlgn val="ctr"/>
        <c:lblOffset val="100"/>
        <c:noMultiLvlLbl val="0"/>
      </c:catAx>
      <c:valAx>
        <c:axId val="814213664"/>
        <c:scaling>
          <c:orientation val="minMax"/>
        </c:scaling>
        <c:delete val="1"/>
        <c:axPos val="l"/>
        <c:numFmt formatCode="0%" sourceLinked="1"/>
        <c:majorTickMark val="none"/>
        <c:minorTickMark val="none"/>
        <c:tickLblPos val="nextTo"/>
        <c:crossAx val="80821524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lt-LT" sz="1400"/>
              <a:t>Su kuo Jūs gyvenate? </a:t>
            </a:r>
          </a:p>
        </c:rich>
      </c:tx>
      <c:layout>
        <c:manualLayout>
          <c:xMode val="edge"/>
          <c:yMode val="edge"/>
          <c:x val="0.37819195800524935"/>
          <c:y val="2.380952380952380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lt-LT"/>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tx>
                <c:rich>
                  <a:bodyPr/>
                  <a:lstStyle/>
                  <a:p>
                    <a:fld id="{33C4E777-79DD-414C-AD36-31D2990FD094}"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EA2-465D-B383-A33C693878BB}"/>
                </c:ext>
              </c:extLst>
            </c:dLbl>
            <c:dLbl>
              <c:idx val="1"/>
              <c:tx>
                <c:rich>
                  <a:bodyPr/>
                  <a:lstStyle/>
                  <a:p>
                    <a:fld id="{74E62AC3-AC21-47AF-9AFD-AA4B0E6AAB59}"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EA2-465D-B383-A33C693878BB}"/>
                </c:ext>
              </c:extLst>
            </c:dLbl>
            <c:dLbl>
              <c:idx val="2"/>
              <c:tx>
                <c:rich>
                  <a:bodyPr/>
                  <a:lstStyle/>
                  <a:p>
                    <a:fld id="{AF21A11B-EEFB-4E4A-BAEE-334CD6C5E282}"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EA2-465D-B383-A33C693878BB}"/>
                </c:ext>
              </c:extLst>
            </c:dLbl>
            <c:dLbl>
              <c:idx val="3"/>
              <c:tx>
                <c:rich>
                  <a:bodyPr/>
                  <a:lstStyle/>
                  <a:p>
                    <a:fld id="{290BDE55-2AD8-44BD-8C43-E774C98282A2}"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EA2-465D-B383-A33C693878BB}"/>
                </c:ext>
              </c:extLst>
            </c:dLbl>
            <c:dLbl>
              <c:idx val="4"/>
              <c:tx>
                <c:rich>
                  <a:bodyPr/>
                  <a:lstStyle/>
                  <a:p>
                    <a:fld id="{30CA1544-116B-4038-9CB3-85796361E2D2}"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EA2-465D-B383-A33C693878BB}"/>
                </c:ext>
              </c:extLst>
            </c:dLbl>
            <c:dLbl>
              <c:idx val="5"/>
              <c:tx>
                <c:rich>
                  <a:bodyPr/>
                  <a:lstStyle/>
                  <a:p>
                    <a:fld id="{D6D4810E-0C60-44BC-9E3A-4022CB8E6A3B}"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EA2-465D-B383-A33C693878BB}"/>
                </c:ext>
              </c:extLst>
            </c:dLbl>
            <c:dLbl>
              <c:idx val="6"/>
              <c:tx>
                <c:rich>
                  <a:bodyPr/>
                  <a:lstStyle/>
                  <a:p>
                    <a:fld id="{7A6AD330-464C-4F79-B406-EEBF0902FDA4}"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EA2-465D-B383-A33C693878BB}"/>
                </c:ext>
              </c:extLst>
            </c:dLbl>
            <c:dLbl>
              <c:idx val="7"/>
              <c:tx>
                <c:rich>
                  <a:bodyPr/>
                  <a:lstStyle/>
                  <a:p>
                    <a:fld id="{B5127B9A-B8EE-4B6D-AFC4-D3AF2BC54018}"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EA2-465D-B383-A33C693878B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Sheet1!$A$2:$A$9</c:f>
              <c:strCache>
                <c:ptCount val="8"/>
                <c:pt idx="0">
                  <c:v>Su tėvais/globėjais</c:v>
                </c:pt>
                <c:pt idx="1">
                  <c:v>Su draugu/drauge</c:v>
                </c:pt>
                <c:pt idx="2">
                  <c:v>Su savo šeima (sutuoktiniu ar sugyventiniu, vaikais)</c:v>
                </c:pt>
                <c:pt idx="3">
                  <c:v>Vienas</c:v>
                </c:pt>
                <c:pt idx="4">
                  <c:v>Su savo šeima (sutuoktiniu ar sugyventiniu, vaikais) ir tėvais/globėjais</c:v>
                </c:pt>
                <c:pt idx="5">
                  <c:v>Nuomos/bendrabučio draugais</c:v>
                </c:pt>
                <c:pt idx="6">
                  <c:v>Su giminėmis</c:v>
                </c:pt>
                <c:pt idx="7">
                  <c:v>Su draugu/drauge ir tėvais/globėjais</c:v>
                </c:pt>
              </c:strCache>
            </c:strRef>
          </c:cat>
          <c:val>
            <c:numRef>
              <c:f>Sheet1!$B$2:$B$9</c:f>
              <c:numCache>
                <c:formatCode>0.0</c:formatCode>
                <c:ptCount val="8"/>
                <c:pt idx="0">
                  <c:v>30.342275670675299</c:v>
                </c:pt>
                <c:pt idx="1">
                  <c:v>17.761332099907492</c:v>
                </c:pt>
                <c:pt idx="2">
                  <c:v>16.928769657724331</c:v>
                </c:pt>
                <c:pt idx="3">
                  <c:v>12.580943570767808</c:v>
                </c:pt>
                <c:pt idx="4">
                  <c:v>7.7705827937095284</c:v>
                </c:pt>
                <c:pt idx="5">
                  <c:v>5.272895467160037</c:v>
                </c:pt>
                <c:pt idx="6">
                  <c:v>4.3478260869565215</c:v>
                </c:pt>
                <c:pt idx="7">
                  <c:v>4.995374653098982</c:v>
                </c:pt>
              </c:numCache>
            </c:numRef>
          </c:val>
          <c:extLst>
            <c:ext xmlns:c16="http://schemas.microsoft.com/office/drawing/2014/chart" uri="{C3380CC4-5D6E-409C-BE32-E72D297353CC}">
              <c16:uniqueId val="{00000008-5EA2-465D-B383-A33C693878BB}"/>
            </c:ext>
          </c:extLst>
        </c:ser>
        <c:dLbls>
          <c:dLblPos val="inEnd"/>
          <c:showLegendKey val="0"/>
          <c:showVal val="1"/>
          <c:showCatName val="0"/>
          <c:showSerName val="0"/>
          <c:showPercent val="0"/>
          <c:showBubbleSize val="0"/>
        </c:dLbls>
        <c:gapWidth val="65"/>
        <c:axId val="221858175"/>
        <c:axId val="221863999"/>
      </c:barChart>
      <c:catAx>
        <c:axId val="221858175"/>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221863999"/>
        <c:crosses val="autoZero"/>
        <c:auto val="1"/>
        <c:lblAlgn val="ctr"/>
        <c:lblOffset val="100"/>
        <c:noMultiLvlLbl val="0"/>
      </c:catAx>
      <c:valAx>
        <c:axId val="221863999"/>
        <c:scaling>
          <c:orientation val="minMax"/>
        </c:scaling>
        <c:delete val="1"/>
        <c:axPos val="b"/>
        <c:numFmt formatCode="0.0" sourceLinked="1"/>
        <c:majorTickMark val="none"/>
        <c:minorTickMark val="none"/>
        <c:tickLblPos val="nextTo"/>
        <c:crossAx val="221858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lt-LT" sz="1400"/>
              <a:t>Ar ketinate po studijų užsienyje grįžti gyventi į Lietuvą?</a:t>
            </a:r>
            <a:endParaRPr lang="en-US" sz="1400"/>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lt-LT"/>
        </a:p>
      </c:txPr>
    </c:title>
    <c:autoTitleDeleted val="0"/>
    <c:plotArea>
      <c:layout/>
      <c:barChart>
        <c:barDir val="bar"/>
        <c:grouping val="clustered"/>
        <c:varyColors val="0"/>
        <c:ser>
          <c:idx val="0"/>
          <c:order val="0"/>
          <c:spPr>
            <a:solidFill>
              <a:schemeClr val="accent1"/>
            </a:solidFill>
            <a:ln>
              <a:noFill/>
            </a:ln>
            <a:effectLst>
              <a:outerShdw blurRad="254000" sx="102000" sy="102000" algn="ctr" rotWithShape="0">
                <a:prstClr val="black">
                  <a:alpha val="20000"/>
                </a:prstClr>
              </a:outerShdw>
            </a:effectLst>
          </c:spPr>
          <c:invertIfNegative val="0"/>
          <c:dPt>
            <c:idx val="0"/>
            <c:invertIfNegative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9AB-453E-8AB6-8479621F4FA5}"/>
              </c:ext>
            </c:extLst>
          </c:dPt>
          <c:dPt>
            <c:idx val="1"/>
            <c:invertIfNegative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9AB-453E-8AB6-8479621F4FA5}"/>
              </c:ext>
            </c:extLst>
          </c:dPt>
          <c:dPt>
            <c:idx val="2"/>
            <c:invertIfNegative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9AB-453E-8AB6-8479621F4FA5}"/>
              </c:ext>
            </c:extLst>
          </c:dPt>
          <c:dPt>
            <c:idx val="3"/>
            <c:invertIfNegative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9AB-453E-8AB6-8479621F4FA5}"/>
              </c:ext>
            </c:extLst>
          </c:dPt>
          <c:dPt>
            <c:idx val="4"/>
            <c:invertIfNegative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9AB-453E-8AB6-8479621F4FA5}"/>
              </c:ext>
            </c:extLst>
          </c:dPt>
          <c:dLbls>
            <c:dLbl>
              <c:idx val="0"/>
              <c:tx>
                <c:rich>
                  <a:bodyPr/>
                  <a:lstStyle/>
                  <a:p>
                    <a:r>
                      <a:rPr lang="en-US"/>
                      <a:t>0</a:t>
                    </a:r>
                    <a:fld id="{C264034A-1AD9-477E-8B21-BBE5D8BBB75E}"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9AB-453E-8AB6-8479621F4FA5}"/>
                </c:ext>
              </c:extLst>
            </c:dLbl>
            <c:dLbl>
              <c:idx val="1"/>
              <c:tx>
                <c:rich>
                  <a:bodyPr/>
                  <a:lstStyle/>
                  <a:p>
                    <a:fld id="{BB3443A0-91D3-4F5E-865D-8C3E97E503BF}"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9AB-453E-8AB6-8479621F4FA5}"/>
                </c:ext>
              </c:extLst>
            </c:dLbl>
            <c:dLbl>
              <c:idx val="2"/>
              <c:tx>
                <c:rich>
                  <a:bodyPr/>
                  <a:lstStyle/>
                  <a:p>
                    <a:fld id="{5BA28451-FCC7-4CF8-B780-8F03673118D3}"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9AB-453E-8AB6-8479621F4FA5}"/>
                </c:ext>
              </c:extLst>
            </c:dLbl>
            <c:dLbl>
              <c:idx val="3"/>
              <c:tx>
                <c:rich>
                  <a:bodyPr/>
                  <a:lstStyle/>
                  <a:p>
                    <a:fld id="{59282616-8E40-4DD4-AF04-F0C2922B6FEA}"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9AB-453E-8AB6-8479621F4FA5}"/>
                </c:ext>
              </c:extLst>
            </c:dLbl>
            <c:dLbl>
              <c:idx val="4"/>
              <c:tx>
                <c:rich>
                  <a:bodyPr/>
                  <a:lstStyle/>
                  <a:p>
                    <a:fld id="{5EC6052E-BC9C-480D-8EAE-7B2BB91F5601}"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9AB-453E-8AB6-8479621F4F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'7_2'!$C$6:$C$10</c:f>
              <c:strCache>
                <c:ptCount val="5"/>
                <c:pt idx="0">
                  <c:v>Visiškai sutinku</c:v>
                </c:pt>
                <c:pt idx="1">
                  <c:v>Sutinku</c:v>
                </c:pt>
                <c:pt idx="2">
                  <c:v>Nesutinku</c:v>
                </c:pt>
                <c:pt idx="3">
                  <c:v>Visiškai nesutinku</c:v>
                </c:pt>
                <c:pt idx="4">
                  <c:v>KOL KAS IŠVYKTI NEKETINU</c:v>
                </c:pt>
              </c:strCache>
            </c:strRef>
          </c:cat>
          <c:val>
            <c:numRef>
              <c:f>'7_2'!$F$6:$F$10</c:f>
              <c:numCache>
                <c:formatCode>###0.0</c:formatCode>
                <c:ptCount val="5"/>
                <c:pt idx="0" formatCode="####.0">
                  <c:v>0.2590673575129534</c:v>
                </c:pt>
                <c:pt idx="1">
                  <c:v>15.803108808290157</c:v>
                </c:pt>
                <c:pt idx="2">
                  <c:v>58.549222797927456</c:v>
                </c:pt>
                <c:pt idx="3">
                  <c:v>24.093264248704664</c:v>
                </c:pt>
                <c:pt idx="4">
                  <c:v>1.2953367875647668</c:v>
                </c:pt>
              </c:numCache>
            </c:numRef>
          </c:val>
          <c:extLst>
            <c:ext xmlns:c16="http://schemas.microsoft.com/office/drawing/2014/chart" uri="{C3380CC4-5D6E-409C-BE32-E72D297353CC}">
              <c16:uniqueId val="{0000000A-99AB-453E-8AB6-8479621F4FA5}"/>
            </c:ext>
          </c:extLst>
        </c:ser>
        <c:dLbls>
          <c:showLegendKey val="0"/>
          <c:showVal val="0"/>
          <c:showCatName val="0"/>
          <c:showSerName val="0"/>
          <c:showPercent val="0"/>
          <c:showBubbleSize val="0"/>
        </c:dLbls>
        <c:gapWidth val="100"/>
        <c:axId val="242616032"/>
        <c:axId val="242600224"/>
      </c:barChart>
      <c:valAx>
        <c:axId val="242600224"/>
        <c:scaling>
          <c:orientation val="minMax"/>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crossAx val="242616032"/>
        <c:crosses val="autoZero"/>
        <c:crossBetween val="between"/>
      </c:valAx>
      <c:catAx>
        <c:axId val="242616032"/>
        <c:scaling>
          <c:orientation val="minMax"/>
        </c:scaling>
        <c:delete val="0"/>
        <c:axPos val="l"/>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242600224"/>
        <c:crosses val="autoZero"/>
        <c:auto val="1"/>
        <c:lblAlgn val="ctr"/>
        <c:lblOffset val="100"/>
        <c:noMultiLvlLbl val="0"/>
      </c:cat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'39'!$E$5</c:f>
              <c:strCache>
                <c:ptCount val="1"/>
                <c:pt idx="0">
                  <c:v>%</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tx>
                <c:rich>
                  <a:bodyPr/>
                  <a:lstStyle/>
                  <a:p>
                    <a:fld id="{41522EAB-1DA5-4577-89B2-3DE6E8B329B4}"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C89-49AE-B53D-F0344535A726}"/>
                </c:ext>
              </c:extLst>
            </c:dLbl>
            <c:dLbl>
              <c:idx val="1"/>
              <c:tx>
                <c:rich>
                  <a:bodyPr/>
                  <a:lstStyle/>
                  <a:p>
                    <a:fld id="{C5D0646B-DA37-4F2A-A6E1-45DC3C77A88B}"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C89-49AE-B53D-F0344535A726}"/>
                </c:ext>
              </c:extLst>
            </c:dLbl>
            <c:dLbl>
              <c:idx val="2"/>
              <c:tx>
                <c:rich>
                  <a:bodyPr/>
                  <a:lstStyle/>
                  <a:p>
                    <a:fld id="{A4E07989-6EFA-4B51-AF39-6CE79264DA74}"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C89-49AE-B53D-F0344535A726}"/>
                </c:ext>
              </c:extLst>
            </c:dLbl>
            <c:dLbl>
              <c:idx val="3"/>
              <c:tx>
                <c:rich>
                  <a:bodyPr/>
                  <a:lstStyle/>
                  <a:p>
                    <a:fld id="{5956B763-D3BF-4764-A6D6-F5565E39E0AB}"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C89-49AE-B53D-F0344535A726}"/>
                </c:ext>
              </c:extLst>
            </c:dLbl>
            <c:dLbl>
              <c:idx val="4"/>
              <c:tx>
                <c:rich>
                  <a:bodyPr/>
                  <a:lstStyle/>
                  <a:p>
                    <a:fld id="{DD52AA0E-5CEB-41E7-8243-67532812EC99}"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C89-49AE-B53D-F0344535A726}"/>
                </c:ext>
              </c:extLst>
            </c:dLbl>
            <c:dLbl>
              <c:idx val="5"/>
              <c:tx>
                <c:rich>
                  <a:bodyPr/>
                  <a:lstStyle/>
                  <a:p>
                    <a:fld id="{ECA572F9-8076-4DC2-B654-3947CAF2ACF3}"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C89-49AE-B53D-F0344535A726}"/>
                </c:ext>
              </c:extLst>
            </c:dLbl>
            <c:dLbl>
              <c:idx val="6"/>
              <c:tx>
                <c:rich>
                  <a:bodyPr/>
                  <a:lstStyle/>
                  <a:p>
                    <a:fld id="{9DDBC4CD-A542-49E0-92EE-D45ADCFA381D}"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CC89-49AE-B53D-F0344535A726}"/>
                </c:ext>
              </c:extLst>
            </c:dLbl>
            <c:dLbl>
              <c:idx val="7"/>
              <c:tx>
                <c:rich>
                  <a:bodyPr/>
                  <a:lstStyle/>
                  <a:p>
                    <a:fld id="{D512BBAB-A226-4581-B9DD-E3F09093007B}"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C89-49AE-B53D-F0344535A72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'39'!$C$6:$C$13</c:f>
              <c:strCache>
                <c:ptCount val="8"/>
                <c:pt idx="0">
                  <c:v>Nuo 286 iki 430 eurų</c:v>
                </c:pt>
                <c:pt idx="1">
                  <c:v>Nuo 431 iki 855 eurų</c:v>
                </c:pt>
                <c:pt idx="2">
                  <c:v>Nuo 144 iki 285 eurų</c:v>
                </c:pt>
                <c:pt idx="3">
                  <c:v>856 ir daugiau</c:v>
                </c:pt>
                <c:pt idx="4">
                  <c:v>Nuo 101 iki 143 eurų</c:v>
                </c:pt>
                <c:pt idx="5">
                  <c:v>Iki 100 eurų</c:v>
                </c:pt>
                <c:pt idx="6">
                  <c:v>Kita</c:v>
                </c:pt>
                <c:pt idx="7">
                  <c:v>Nenurodė</c:v>
                </c:pt>
              </c:strCache>
            </c:strRef>
          </c:cat>
          <c:val>
            <c:numRef>
              <c:f>'39'!$E$6:$E$13</c:f>
              <c:numCache>
                <c:formatCode>###0.0</c:formatCode>
                <c:ptCount val="8"/>
                <c:pt idx="0">
                  <c:v>30.090206185567009</c:v>
                </c:pt>
                <c:pt idx="1">
                  <c:v>29.896907216494846</c:v>
                </c:pt>
                <c:pt idx="2">
                  <c:v>21.842783505154639</c:v>
                </c:pt>
                <c:pt idx="3">
                  <c:v>11.082474226804123</c:v>
                </c:pt>
                <c:pt idx="4">
                  <c:v>4.5103092783505154</c:v>
                </c:pt>
                <c:pt idx="5">
                  <c:v>1.6108247422680411</c:v>
                </c:pt>
                <c:pt idx="6" formatCode="####.0">
                  <c:v>0.12886597938144329</c:v>
                </c:pt>
                <c:pt idx="7" formatCode="####.0">
                  <c:v>0.83762886597938147</c:v>
                </c:pt>
              </c:numCache>
            </c:numRef>
          </c:val>
          <c:extLst>
            <c:ext xmlns:c16="http://schemas.microsoft.com/office/drawing/2014/chart" uri="{C3380CC4-5D6E-409C-BE32-E72D297353CC}">
              <c16:uniqueId val="{00000008-CC89-49AE-B53D-F0344535A726}"/>
            </c:ext>
          </c:extLst>
        </c:ser>
        <c:dLbls>
          <c:dLblPos val="inEnd"/>
          <c:showLegendKey val="0"/>
          <c:showVal val="1"/>
          <c:showCatName val="0"/>
          <c:showSerName val="0"/>
          <c:showPercent val="0"/>
          <c:showBubbleSize val="0"/>
        </c:dLbls>
        <c:gapWidth val="65"/>
        <c:axId val="248181664"/>
        <c:axId val="248181008"/>
        <c:extLst/>
      </c:barChart>
      <c:catAx>
        <c:axId val="2481816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248181008"/>
        <c:crosses val="autoZero"/>
        <c:auto val="1"/>
        <c:lblAlgn val="ctr"/>
        <c:lblOffset val="100"/>
        <c:noMultiLvlLbl val="0"/>
      </c:catAx>
      <c:valAx>
        <c:axId val="248181008"/>
        <c:scaling>
          <c:orientation val="minMax"/>
        </c:scaling>
        <c:delete val="1"/>
        <c:axPos val="l"/>
        <c:numFmt formatCode="#,##0" sourceLinked="0"/>
        <c:majorTickMark val="none"/>
        <c:minorTickMark val="none"/>
        <c:tickLblPos val="nextTo"/>
        <c:crossAx val="248181664"/>
        <c:crosses val="autoZero"/>
        <c:crossBetween val="between"/>
      </c:valAx>
      <c:spPr>
        <a:noFill/>
        <a:ln w="25400">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Sheet1!$A$2:$A$10</c:f>
              <c:strCache>
                <c:ptCount val="9"/>
                <c:pt idx="0">
                  <c:v>Tėvų parama</c:v>
                </c:pt>
                <c:pt idx="1">
                  <c:v>Uždarbis</c:v>
                </c:pt>
                <c:pt idx="2">
                  <c:v>Pašalpos</c:v>
                </c:pt>
                <c:pt idx="3">
                  <c:v>Draugo/ draugės pajamų</c:v>
                </c:pt>
                <c:pt idx="4">
                  <c:v>Stipendija</c:v>
                </c:pt>
                <c:pt idx="5">
                  <c:v>Giminių parama</c:v>
                </c:pt>
                <c:pt idx="6">
                  <c:v>Paskola</c:v>
                </c:pt>
                <c:pt idx="7">
                  <c:v>Pelnas iš verslo</c:v>
                </c:pt>
                <c:pt idx="8">
                  <c:v>Kita</c:v>
                </c:pt>
              </c:strCache>
            </c:strRef>
          </c:cat>
          <c:val>
            <c:numRef>
              <c:f>Sheet1!$B$2:$B$10</c:f>
              <c:numCache>
                <c:formatCode>0%</c:formatCode>
                <c:ptCount val="9"/>
                <c:pt idx="0">
                  <c:v>0.66300000000000003</c:v>
                </c:pt>
                <c:pt idx="1">
                  <c:v>0.40600000000000003</c:v>
                </c:pt>
                <c:pt idx="2">
                  <c:v>0.121</c:v>
                </c:pt>
                <c:pt idx="3">
                  <c:v>5.8000000000000003E-2</c:v>
                </c:pt>
                <c:pt idx="4">
                  <c:v>9.5000000000000001E-2</c:v>
                </c:pt>
                <c:pt idx="5">
                  <c:v>9.0999999999999998E-2</c:v>
                </c:pt>
                <c:pt idx="6">
                  <c:v>1.7999999999999999E-2</c:v>
                </c:pt>
                <c:pt idx="7">
                  <c:v>4.4999999999999998E-2</c:v>
                </c:pt>
                <c:pt idx="8">
                  <c:v>5.7000000000000002E-2</c:v>
                </c:pt>
              </c:numCache>
            </c:numRef>
          </c:val>
          <c:extLst>
            <c:ext xmlns:c16="http://schemas.microsoft.com/office/drawing/2014/chart" uri="{C3380CC4-5D6E-409C-BE32-E72D297353CC}">
              <c16:uniqueId val="{00000000-BFA5-4A08-9905-F52C6E0402E3}"/>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Sheet1!$A$2:$A$10</c:f>
              <c:strCache>
                <c:ptCount val="9"/>
                <c:pt idx="0">
                  <c:v>Tėvų parama</c:v>
                </c:pt>
                <c:pt idx="1">
                  <c:v>Uždarbis</c:v>
                </c:pt>
                <c:pt idx="2">
                  <c:v>Pašalpos</c:v>
                </c:pt>
                <c:pt idx="3">
                  <c:v>Draugo/ draugės pajamų</c:v>
                </c:pt>
                <c:pt idx="4">
                  <c:v>Stipendija</c:v>
                </c:pt>
                <c:pt idx="5">
                  <c:v>Giminių parama</c:v>
                </c:pt>
                <c:pt idx="6">
                  <c:v>Paskola</c:v>
                </c:pt>
                <c:pt idx="7">
                  <c:v>Pelnas iš verslo</c:v>
                </c:pt>
                <c:pt idx="8">
                  <c:v>Kita</c:v>
                </c:pt>
              </c:strCache>
            </c:strRef>
          </c:cat>
          <c:val>
            <c:numRef>
              <c:f>Sheet1!$C$2:$C$10</c:f>
              <c:numCache>
                <c:formatCode>0%</c:formatCode>
                <c:ptCount val="9"/>
                <c:pt idx="0">
                  <c:v>0.53737113402061853</c:v>
                </c:pt>
                <c:pt idx="1">
                  <c:v>0.4375</c:v>
                </c:pt>
                <c:pt idx="2">
                  <c:v>0.17074742268041238</c:v>
                </c:pt>
                <c:pt idx="3">
                  <c:v>0.1327319587628866</c:v>
                </c:pt>
                <c:pt idx="4">
                  <c:v>5.4123711340206188E-2</c:v>
                </c:pt>
                <c:pt idx="5">
                  <c:v>3.608247422680412E-2</c:v>
                </c:pt>
                <c:pt idx="6">
                  <c:v>1.2886597938144329E-2</c:v>
                </c:pt>
                <c:pt idx="7">
                  <c:v>7.0876288659793797E-3</c:v>
                </c:pt>
                <c:pt idx="8">
                  <c:v>2.5773195876288655E-3</c:v>
                </c:pt>
              </c:numCache>
            </c:numRef>
          </c:val>
          <c:extLst>
            <c:ext xmlns:c16="http://schemas.microsoft.com/office/drawing/2014/chart" uri="{C3380CC4-5D6E-409C-BE32-E72D297353CC}">
              <c16:uniqueId val="{00000001-BFA5-4A08-9905-F52C6E0402E3}"/>
            </c:ext>
          </c:extLst>
        </c:ser>
        <c:dLbls>
          <c:dLblPos val="inEnd"/>
          <c:showLegendKey val="0"/>
          <c:showVal val="1"/>
          <c:showCatName val="0"/>
          <c:showSerName val="0"/>
          <c:showPercent val="0"/>
          <c:showBubbleSize val="0"/>
        </c:dLbls>
        <c:gapWidth val="65"/>
        <c:axId val="867853535"/>
        <c:axId val="867792671"/>
      </c:barChart>
      <c:catAx>
        <c:axId val="86785353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867792671"/>
        <c:crosses val="autoZero"/>
        <c:auto val="1"/>
        <c:lblAlgn val="ctr"/>
        <c:lblOffset val="100"/>
        <c:noMultiLvlLbl val="0"/>
      </c:catAx>
      <c:valAx>
        <c:axId val="867792671"/>
        <c:scaling>
          <c:orientation val="minMax"/>
        </c:scaling>
        <c:delete val="1"/>
        <c:axPos val="l"/>
        <c:numFmt formatCode="0%" sourceLinked="1"/>
        <c:majorTickMark val="none"/>
        <c:minorTickMark val="none"/>
        <c:tickLblPos val="nextTo"/>
        <c:crossAx val="86785353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lt-LT" sz="1400"/>
              <a:t>Ar esate paėmęs/-usi paskolą?</a:t>
            </a:r>
          </a:p>
        </c:rich>
      </c:tx>
      <c:layout>
        <c:manualLayout>
          <c:xMode val="edge"/>
          <c:yMode val="edge"/>
          <c:x val="0.2646742307001122"/>
          <c:y val="4.344677769732078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lt-LT"/>
        </a:p>
      </c:txPr>
    </c:title>
    <c:autoTitleDeleted val="0"/>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Jokios paskolos neturiu</c:v>
                </c:pt>
                <c:pt idx="1">
                  <c:v>Esu paėmęs/-usi būsto paskolą</c:v>
                </c:pt>
                <c:pt idx="2">
                  <c:v>Esu paėmęs/-uis vartojamąją paskolą</c:v>
                </c:pt>
                <c:pt idx="3">
                  <c:v>Esu paėmęs/-usi būsto remonto paskolą</c:v>
                </c:pt>
                <c:pt idx="4">
                  <c:v>Esu paėmęs/-usi paskolą studijoms</c:v>
                </c:pt>
                <c:pt idx="5">
                  <c:v>Ne, paskolos neturiu, bet planuoju imti</c:v>
                </c:pt>
              </c:strCache>
            </c:strRef>
          </c:cat>
          <c:val>
            <c:numRef>
              <c:f>Sheet1!$B$2:$B$7</c:f>
              <c:numCache>
                <c:formatCode>0%</c:formatCode>
                <c:ptCount val="6"/>
                <c:pt idx="0">
                  <c:v>0.78800000000000003</c:v>
                </c:pt>
                <c:pt idx="1">
                  <c:v>3.2000000000000001E-2</c:v>
                </c:pt>
                <c:pt idx="2">
                  <c:v>4.9000000000000002E-2</c:v>
                </c:pt>
                <c:pt idx="3">
                  <c:v>1.0999999999999999E-2</c:v>
                </c:pt>
                <c:pt idx="4">
                  <c:v>2.1999999999999999E-2</c:v>
                </c:pt>
                <c:pt idx="5">
                  <c:v>8.3000000000000004E-2</c:v>
                </c:pt>
              </c:numCache>
            </c:numRef>
          </c:val>
          <c:extLst>
            <c:ext xmlns:c16="http://schemas.microsoft.com/office/drawing/2014/chart" uri="{C3380CC4-5D6E-409C-BE32-E72D297353CC}">
              <c16:uniqueId val="{00000000-F59B-4DDA-9785-EE7733D4A372}"/>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Jokios paskolos neturiu</c:v>
                </c:pt>
                <c:pt idx="1">
                  <c:v>Esu paėmęs/-usi būsto paskolą</c:v>
                </c:pt>
                <c:pt idx="2">
                  <c:v>Esu paėmęs/-uis vartojamąją paskolą</c:v>
                </c:pt>
                <c:pt idx="3">
                  <c:v>Esu paėmęs/-usi būsto remonto paskolą</c:v>
                </c:pt>
                <c:pt idx="4">
                  <c:v>Esu paėmęs/-usi paskolą studijoms</c:v>
                </c:pt>
                <c:pt idx="5">
                  <c:v>Ne, paskolos neturiu, bet planuoju imti</c:v>
                </c:pt>
              </c:strCache>
            </c:strRef>
          </c:cat>
          <c:val>
            <c:numRef>
              <c:f>Sheet1!$C$2:$C$7</c:f>
              <c:numCache>
                <c:formatCode>###0.0%</c:formatCode>
                <c:ptCount val="6"/>
                <c:pt idx="0">
                  <c:v>0.87242268041237114</c:v>
                </c:pt>
                <c:pt idx="1">
                  <c:v>5.2835051546391752E-2</c:v>
                </c:pt>
                <c:pt idx="2">
                  <c:v>2.8350515463917526E-2</c:v>
                </c:pt>
                <c:pt idx="3">
                  <c:v>1.997422680412371E-2</c:v>
                </c:pt>
                <c:pt idx="4">
                  <c:v>1.6752577319587628E-2</c:v>
                </c:pt>
                <c:pt idx="5">
                  <c:v>1.4175257731958763E-2</c:v>
                </c:pt>
              </c:numCache>
            </c:numRef>
          </c:val>
          <c:extLst>
            <c:ext xmlns:c16="http://schemas.microsoft.com/office/drawing/2014/chart" uri="{C3380CC4-5D6E-409C-BE32-E72D297353CC}">
              <c16:uniqueId val="{00000001-F59B-4DDA-9785-EE7733D4A372}"/>
            </c:ext>
          </c:extLst>
        </c:ser>
        <c:dLbls>
          <c:dLblPos val="inEnd"/>
          <c:showLegendKey val="0"/>
          <c:showVal val="1"/>
          <c:showCatName val="0"/>
          <c:showSerName val="0"/>
          <c:showPercent val="0"/>
          <c:showBubbleSize val="0"/>
        </c:dLbls>
        <c:gapWidth val="65"/>
        <c:axId val="867853535"/>
        <c:axId val="867792671"/>
      </c:barChart>
      <c:catAx>
        <c:axId val="86785353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867792671"/>
        <c:crosses val="autoZero"/>
        <c:auto val="1"/>
        <c:lblAlgn val="ctr"/>
        <c:lblOffset val="100"/>
        <c:noMultiLvlLbl val="0"/>
      </c:catAx>
      <c:valAx>
        <c:axId val="867792671"/>
        <c:scaling>
          <c:orientation val="minMax"/>
        </c:scaling>
        <c:delete val="1"/>
        <c:axPos val="l"/>
        <c:numFmt formatCode="0%" sourceLinked="1"/>
        <c:majorTickMark val="none"/>
        <c:minorTickMark val="none"/>
        <c:tickLblPos val="nextTo"/>
        <c:crossAx val="86785353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Ne, savo verslo neturiu</c:v>
                </c:pt>
                <c:pt idx="1">
                  <c:v>Planuoju pradėti verslą</c:v>
                </c:pt>
                <c:pt idx="2">
                  <c:v>Bandžiau save versle, bet nepavyko</c:v>
                </c:pt>
                <c:pt idx="3">
                  <c:v>Dalyvauju šeimos versle</c:v>
                </c:pt>
                <c:pt idx="4">
                  <c:v>Taip, vadovauju savo verslo veiklai</c:v>
                </c:pt>
                <c:pt idx="5">
                  <c:v>Esu verslo partneris</c:v>
                </c:pt>
              </c:strCache>
            </c:strRef>
          </c:cat>
          <c:val>
            <c:numRef>
              <c:f>Sheet1!$B$2:$B$7</c:f>
              <c:numCache>
                <c:formatCode>0%</c:formatCode>
                <c:ptCount val="6"/>
                <c:pt idx="0">
                  <c:v>0.86099999999999999</c:v>
                </c:pt>
                <c:pt idx="1">
                  <c:v>4.3999999999999997E-2</c:v>
                </c:pt>
                <c:pt idx="2">
                  <c:v>8.9999999999999993E-3</c:v>
                </c:pt>
                <c:pt idx="3">
                  <c:v>2.8000000000000001E-2</c:v>
                </c:pt>
                <c:pt idx="4">
                  <c:v>2.7E-2</c:v>
                </c:pt>
                <c:pt idx="5">
                  <c:v>1.1299999999999999E-2</c:v>
                </c:pt>
              </c:numCache>
            </c:numRef>
          </c:val>
          <c:extLst>
            <c:ext xmlns:c16="http://schemas.microsoft.com/office/drawing/2014/chart" uri="{C3380CC4-5D6E-409C-BE32-E72D297353CC}">
              <c16:uniqueId val="{00000000-256A-49F7-957E-137417205896}"/>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Ne, savo verslo neturiu</c:v>
                </c:pt>
                <c:pt idx="1">
                  <c:v>Planuoju pradėti verslą</c:v>
                </c:pt>
                <c:pt idx="2">
                  <c:v>Bandžiau save versle, bet nepavyko</c:v>
                </c:pt>
                <c:pt idx="3">
                  <c:v>Dalyvauju šeimos versle</c:v>
                </c:pt>
                <c:pt idx="4">
                  <c:v>Taip, vadovauju savo verslo veiklai</c:v>
                </c:pt>
                <c:pt idx="5">
                  <c:v>Esu verslo partneris</c:v>
                </c:pt>
              </c:strCache>
            </c:strRef>
          </c:cat>
          <c:val>
            <c:numRef>
              <c:f>Sheet1!$C$2:$C$7</c:f>
              <c:numCache>
                <c:formatCode>0%</c:formatCode>
                <c:ptCount val="6"/>
                <c:pt idx="0">
                  <c:v>0.76500000000000001</c:v>
                </c:pt>
                <c:pt idx="1">
                  <c:v>0.13</c:v>
                </c:pt>
                <c:pt idx="2">
                  <c:v>5.5E-2</c:v>
                </c:pt>
                <c:pt idx="3">
                  <c:v>2.8000000000000001E-2</c:v>
                </c:pt>
                <c:pt idx="4">
                  <c:v>1.2E-2</c:v>
                </c:pt>
                <c:pt idx="5">
                  <c:v>8.9999999999999993E-3</c:v>
                </c:pt>
              </c:numCache>
            </c:numRef>
          </c:val>
          <c:extLst>
            <c:ext xmlns:c16="http://schemas.microsoft.com/office/drawing/2014/chart" uri="{C3380CC4-5D6E-409C-BE32-E72D297353CC}">
              <c16:uniqueId val="{00000001-256A-49F7-957E-137417205896}"/>
            </c:ext>
          </c:extLst>
        </c:ser>
        <c:dLbls>
          <c:dLblPos val="inEnd"/>
          <c:showLegendKey val="0"/>
          <c:showVal val="1"/>
          <c:showCatName val="0"/>
          <c:showSerName val="0"/>
          <c:showPercent val="0"/>
          <c:showBubbleSize val="0"/>
        </c:dLbls>
        <c:gapWidth val="65"/>
        <c:axId val="867853535"/>
        <c:axId val="867792671"/>
      </c:barChart>
      <c:catAx>
        <c:axId val="86785353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867792671"/>
        <c:crosses val="autoZero"/>
        <c:auto val="1"/>
        <c:lblAlgn val="ctr"/>
        <c:lblOffset val="100"/>
        <c:noMultiLvlLbl val="0"/>
      </c:catAx>
      <c:valAx>
        <c:axId val="867792671"/>
        <c:scaling>
          <c:orientation val="minMax"/>
        </c:scaling>
        <c:delete val="1"/>
        <c:axPos val="l"/>
        <c:numFmt formatCode="0%" sourceLinked="1"/>
        <c:majorTickMark val="none"/>
        <c:minorTickMark val="none"/>
        <c:tickLblPos val="nextTo"/>
        <c:crossAx val="86785353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Respondentų dalis priklausanti nevyriausybinei organizacijai ar asociacijai</c:v>
                </c:pt>
              </c:strCache>
            </c:strRef>
          </c:cat>
          <c:val>
            <c:numRef>
              <c:f>Sheet1!$B$2</c:f>
              <c:numCache>
                <c:formatCode>0.00%</c:formatCode>
                <c:ptCount val="1"/>
                <c:pt idx="0">
                  <c:v>9.1999999999999998E-2</c:v>
                </c:pt>
              </c:numCache>
            </c:numRef>
          </c:val>
          <c:extLst>
            <c:ext xmlns:c16="http://schemas.microsoft.com/office/drawing/2014/chart" uri="{C3380CC4-5D6E-409C-BE32-E72D297353CC}">
              <c16:uniqueId val="{00000000-510A-42F4-B455-F3E64E742205}"/>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Respondentų dalis priklausanti nevyriausybinei organizacijai ar asociacijai</c:v>
                </c:pt>
              </c:strCache>
            </c:strRef>
          </c:cat>
          <c:val>
            <c:numRef>
              <c:f>Sheet1!$C$2</c:f>
              <c:numCache>
                <c:formatCode>0.00%</c:formatCode>
                <c:ptCount val="1"/>
                <c:pt idx="0">
                  <c:v>8.9999999999999993E-3</c:v>
                </c:pt>
              </c:numCache>
            </c:numRef>
          </c:val>
          <c:extLst>
            <c:ext xmlns:c16="http://schemas.microsoft.com/office/drawing/2014/chart" uri="{C3380CC4-5D6E-409C-BE32-E72D297353CC}">
              <c16:uniqueId val="{00000001-510A-42F4-B455-F3E64E742205}"/>
            </c:ext>
          </c:extLst>
        </c:ser>
        <c:dLbls>
          <c:dLblPos val="inEnd"/>
          <c:showLegendKey val="0"/>
          <c:showVal val="1"/>
          <c:showCatName val="0"/>
          <c:showSerName val="0"/>
          <c:showPercent val="0"/>
          <c:showBubbleSize val="0"/>
        </c:dLbls>
        <c:gapWidth val="65"/>
        <c:axId val="243811839"/>
        <c:axId val="332574911"/>
      </c:barChart>
      <c:catAx>
        <c:axId val="24381183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332574911"/>
        <c:crosses val="autoZero"/>
        <c:auto val="1"/>
        <c:lblAlgn val="ctr"/>
        <c:lblOffset val="100"/>
        <c:noMultiLvlLbl val="0"/>
      </c:catAx>
      <c:valAx>
        <c:axId val="332574911"/>
        <c:scaling>
          <c:orientation val="minMax"/>
        </c:scaling>
        <c:delete val="1"/>
        <c:axPos val="l"/>
        <c:numFmt formatCode="0.00%" sourceLinked="1"/>
        <c:majorTickMark val="none"/>
        <c:minorTickMark val="none"/>
        <c:tickLblPos val="nextTo"/>
        <c:crossAx val="24381183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Neformaliai grupei ar stiliui priklausantys asmenys</c:v>
                </c:pt>
              </c:strCache>
            </c:strRef>
          </c:cat>
          <c:val>
            <c:numRef>
              <c:f>Sheet1!$B$2</c:f>
              <c:numCache>
                <c:formatCode>0.00%</c:formatCode>
                <c:ptCount val="1"/>
                <c:pt idx="0">
                  <c:v>7.8E-2</c:v>
                </c:pt>
              </c:numCache>
            </c:numRef>
          </c:val>
          <c:extLst>
            <c:ext xmlns:c16="http://schemas.microsoft.com/office/drawing/2014/chart" uri="{C3380CC4-5D6E-409C-BE32-E72D297353CC}">
              <c16:uniqueId val="{00000000-291E-4187-8D2E-95ABD9A91A27}"/>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Neformaliai grupei ar stiliui priklausantys asmenys</c:v>
                </c:pt>
              </c:strCache>
            </c:strRef>
          </c:cat>
          <c:val>
            <c:numRef>
              <c:f>Sheet1!$C$2</c:f>
              <c:numCache>
                <c:formatCode>0.00%</c:formatCode>
                <c:ptCount val="1"/>
                <c:pt idx="0">
                  <c:v>3.6999999999999998E-2</c:v>
                </c:pt>
              </c:numCache>
            </c:numRef>
          </c:val>
          <c:extLst>
            <c:ext xmlns:c16="http://schemas.microsoft.com/office/drawing/2014/chart" uri="{C3380CC4-5D6E-409C-BE32-E72D297353CC}">
              <c16:uniqueId val="{00000001-291E-4187-8D2E-95ABD9A91A27}"/>
            </c:ext>
          </c:extLst>
        </c:ser>
        <c:dLbls>
          <c:dLblPos val="inEnd"/>
          <c:showLegendKey val="0"/>
          <c:showVal val="1"/>
          <c:showCatName val="0"/>
          <c:showSerName val="0"/>
          <c:showPercent val="0"/>
          <c:showBubbleSize val="0"/>
        </c:dLbls>
        <c:gapWidth val="65"/>
        <c:axId val="394995055"/>
        <c:axId val="332583231"/>
      </c:barChart>
      <c:catAx>
        <c:axId val="39499505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332583231"/>
        <c:crosses val="autoZero"/>
        <c:auto val="1"/>
        <c:lblAlgn val="ctr"/>
        <c:lblOffset val="100"/>
        <c:noMultiLvlLbl val="0"/>
      </c:catAx>
      <c:valAx>
        <c:axId val="332583231"/>
        <c:scaling>
          <c:orientation val="minMax"/>
        </c:scaling>
        <c:delete val="1"/>
        <c:axPos val="l"/>
        <c:numFmt formatCode="0.00%" sourceLinked="1"/>
        <c:majorTickMark val="none"/>
        <c:minorTickMark val="none"/>
        <c:tickLblPos val="nextTo"/>
        <c:crossAx val="39499505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'53'!$E$5</c:f>
              <c:strCache>
                <c:ptCount val="1"/>
                <c:pt idx="0">
                  <c:v>%</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tx>
                <c:rich>
                  <a:bodyPr/>
                  <a:lstStyle/>
                  <a:p>
                    <a:fld id="{449A79C9-4CC8-4AC9-A395-11DF791D20F5}"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8AA-4D33-8107-AD982AF6DE17}"/>
                </c:ext>
              </c:extLst>
            </c:dLbl>
            <c:dLbl>
              <c:idx val="1"/>
              <c:tx>
                <c:rich>
                  <a:bodyPr/>
                  <a:lstStyle/>
                  <a:p>
                    <a:fld id="{D786A704-95B1-4AA1-B1F9-A5E22FF31B31}"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8AA-4D33-8107-AD982AF6DE17}"/>
                </c:ext>
              </c:extLst>
            </c:dLbl>
            <c:dLbl>
              <c:idx val="2"/>
              <c:tx>
                <c:rich>
                  <a:bodyPr/>
                  <a:lstStyle/>
                  <a:p>
                    <a:fld id="{19803A88-6473-43BB-A92D-245D09392468}"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8AA-4D33-8107-AD982AF6DE17}"/>
                </c:ext>
              </c:extLst>
            </c:dLbl>
            <c:dLbl>
              <c:idx val="3"/>
              <c:tx>
                <c:rich>
                  <a:bodyPr/>
                  <a:lstStyle/>
                  <a:p>
                    <a:fld id="{851C6054-6771-4DB4-8CF3-AF90B7939C25}"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8AA-4D33-8107-AD982AF6DE1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'53'!$C$6:$C$9</c:f>
              <c:strCache>
                <c:ptCount val="4"/>
                <c:pt idx="0">
                  <c:v>Ne, nesu iš viso dalyvavęs/-usi</c:v>
                </c:pt>
                <c:pt idx="1">
                  <c:v>Ne, bet esu dalyvavęs/-usi seniau</c:v>
                </c:pt>
                <c:pt idx="2">
                  <c:v>Taip, dalyvauju tik dabar</c:v>
                </c:pt>
                <c:pt idx="3">
                  <c:v>Taip, dalyvavau seniau ir dabar</c:v>
                </c:pt>
              </c:strCache>
            </c:strRef>
          </c:cat>
          <c:val>
            <c:numRef>
              <c:f>'53'!$E$6:$E$9</c:f>
              <c:numCache>
                <c:formatCode>###0.0</c:formatCode>
                <c:ptCount val="4"/>
                <c:pt idx="0">
                  <c:v>82.925257731958766</c:v>
                </c:pt>
                <c:pt idx="1">
                  <c:v>13.530927835051546</c:v>
                </c:pt>
                <c:pt idx="2">
                  <c:v>1.8041237113402062</c:v>
                </c:pt>
                <c:pt idx="3">
                  <c:v>1.7396907216494846</c:v>
                </c:pt>
              </c:numCache>
            </c:numRef>
          </c:val>
          <c:extLst>
            <c:ext xmlns:c16="http://schemas.microsoft.com/office/drawing/2014/chart" uri="{C3380CC4-5D6E-409C-BE32-E72D297353CC}">
              <c16:uniqueId val="{00000004-18AA-4D33-8107-AD982AF6DE17}"/>
            </c:ext>
          </c:extLst>
        </c:ser>
        <c:dLbls>
          <c:dLblPos val="inEnd"/>
          <c:showLegendKey val="0"/>
          <c:showVal val="1"/>
          <c:showCatName val="0"/>
          <c:showSerName val="0"/>
          <c:showPercent val="0"/>
          <c:showBubbleSize val="0"/>
        </c:dLbls>
        <c:gapWidth val="65"/>
        <c:axId val="248181664"/>
        <c:axId val="248181008"/>
        <c:extLst/>
      </c:barChart>
      <c:catAx>
        <c:axId val="2481816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248181008"/>
        <c:crosses val="autoZero"/>
        <c:auto val="1"/>
        <c:lblAlgn val="ctr"/>
        <c:lblOffset val="100"/>
        <c:noMultiLvlLbl val="0"/>
      </c:catAx>
      <c:valAx>
        <c:axId val="248181008"/>
        <c:scaling>
          <c:orientation val="minMax"/>
        </c:scaling>
        <c:delete val="1"/>
        <c:axPos val="l"/>
        <c:numFmt formatCode="#,##0" sourceLinked="0"/>
        <c:majorTickMark val="none"/>
        <c:minorTickMark val="none"/>
        <c:tickLblPos val="nextTo"/>
        <c:crossAx val="24818166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Du tris kartus per savaitę</c:v>
                </c:pt>
                <c:pt idx="1">
                  <c:v>Du keturis kartus per mėnesį</c:v>
                </c:pt>
                <c:pt idx="2">
                  <c:v>Kartą per mėnesį ir rečiau</c:v>
                </c:pt>
                <c:pt idx="3">
                  <c:v>Nei karto</c:v>
                </c:pt>
                <c:pt idx="4">
                  <c:v>Visiškai nevartoju</c:v>
                </c:pt>
              </c:strCache>
            </c:strRef>
          </c:cat>
          <c:val>
            <c:numRef>
              <c:f>Sheet1!$B$2:$B$6</c:f>
              <c:numCache>
                <c:formatCode>0.00%</c:formatCode>
                <c:ptCount val="5"/>
                <c:pt idx="0">
                  <c:v>8.6999999999999994E-2</c:v>
                </c:pt>
                <c:pt idx="1">
                  <c:v>0.33600000000000002</c:v>
                </c:pt>
                <c:pt idx="2">
                  <c:v>0.317</c:v>
                </c:pt>
                <c:pt idx="3">
                  <c:v>0.125</c:v>
                </c:pt>
                <c:pt idx="4">
                  <c:v>9.6000000000000002E-2</c:v>
                </c:pt>
              </c:numCache>
            </c:numRef>
          </c:val>
          <c:extLst>
            <c:ext xmlns:c16="http://schemas.microsoft.com/office/drawing/2014/chart" uri="{C3380CC4-5D6E-409C-BE32-E72D297353CC}">
              <c16:uniqueId val="{00000000-8342-45F8-A9E1-4F585E189132}"/>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Du tris kartus per savaitę</c:v>
                </c:pt>
                <c:pt idx="1">
                  <c:v>Du keturis kartus per mėnesį</c:v>
                </c:pt>
                <c:pt idx="2">
                  <c:v>Kartą per mėnesį ir rečiau</c:v>
                </c:pt>
                <c:pt idx="3">
                  <c:v>Nei karto</c:v>
                </c:pt>
                <c:pt idx="4">
                  <c:v>Visiškai nevartoju</c:v>
                </c:pt>
              </c:strCache>
            </c:strRef>
          </c:cat>
          <c:val>
            <c:numRef>
              <c:f>Sheet1!$C$2:$C$6</c:f>
              <c:numCache>
                <c:formatCode>0.00%</c:formatCode>
                <c:ptCount val="5"/>
                <c:pt idx="0">
                  <c:v>9.7000000000000003E-2</c:v>
                </c:pt>
                <c:pt idx="1">
                  <c:v>0.24299999999999999</c:v>
                </c:pt>
                <c:pt idx="2">
                  <c:v>0.38500000000000001</c:v>
                </c:pt>
                <c:pt idx="3">
                  <c:v>0.13700000000000001</c:v>
                </c:pt>
                <c:pt idx="4">
                  <c:v>0.13700000000000001</c:v>
                </c:pt>
              </c:numCache>
            </c:numRef>
          </c:val>
          <c:extLst>
            <c:ext xmlns:c16="http://schemas.microsoft.com/office/drawing/2014/chart" uri="{C3380CC4-5D6E-409C-BE32-E72D297353CC}">
              <c16:uniqueId val="{00000001-8342-45F8-A9E1-4F585E189132}"/>
            </c:ext>
          </c:extLst>
        </c:ser>
        <c:dLbls>
          <c:showLegendKey val="0"/>
          <c:showVal val="1"/>
          <c:showCatName val="0"/>
          <c:showSerName val="0"/>
          <c:showPercent val="0"/>
          <c:showBubbleSize val="0"/>
        </c:dLbls>
        <c:gapWidth val="150"/>
        <c:overlap val="-25"/>
        <c:axId val="486141423"/>
        <c:axId val="324027727"/>
      </c:barChart>
      <c:catAx>
        <c:axId val="4861414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324027727"/>
        <c:crosses val="autoZero"/>
        <c:auto val="1"/>
        <c:lblAlgn val="ctr"/>
        <c:lblOffset val="100"/>
        <c:noMultiLvlLbl val="0"/>
      </c:catAx>
      <c:valAx>
        <c:axId val="324027727"/>
        <c:scaling>
          <c:orientation val="minMax"/>
        </c:scaling>
        <c:delete val="1"/>
        <c:axPos val="l"/>
        <c:numFmt formatCode="0.00%" sourceLinked="1"/>
        <c:majorTickMark val="none"/>
        <c:minorTickMark val="none"/>
        <c:tickLblPos val="nextTo"/>
        <c:crossAx val="486141423"/>
        <c:crosses val="autoZero"/>
        <c:crossBetween val="between"/>
      </c:valAx>
      <c:spPr>
        <a:noFill/>
        <a:ln>
          <a:noFill/>
        </a:ln>
        <a:effectLst/>
      </c:spPr>
    </c:plotArea>
    <c:legend>
      <c:legendPos val="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Vartojate pastoviai</c:v>
                </c:pt>
                <c:pt idx="1">
                  <c:v>Esate bandęs keletą kartų</c:v>
                </c:pt>
                <c:pt idx="2">
                  <c:v>Esate bandęs kartą</c:v>
                </c:pt>
                <c:pt idx="3">
                  <c:v>Nebandėte, bet norėtumėte</c:v>
                </c:pt>
                <c:pt idx="4">
                  <c:v>Nebandėte ir nenorėtumėte</c:v>
                </c:pt>
                <c:pt idx="5">
                  <c:v>Nenorėtumėte atsakyti į klausimą</c:v>
                </c:pt>
              </c:strCache>
            </c:strRef>
          </c:cat>
          <c:val>
            <c:numRef>
              <c:f>Sheet1!$B$2:$B$7</c:f>
              <c:numCache>
                <c:formatCode>0.00%</c:formatCode>
                <c:ptCount val="6"/>
                <c:pt idx="0">
                  <c:v>1.0999999999999999E-2</c:v>
                </c:pt>
                <c:pt idx="1">
                  <c:v>5.0999999999999997E-2</c:v>
                </c:pt>
                <c:pt idx="2">
                  <c:v>0.06</c:v>
                </c:pt>
                <c:pt idx="3">
                  <c:v>4.2999999999999997E-2</c:v>
                </c:pt>
                <c:pt idx="4">
                  <c:v>0.78200000000000003</c:v>
                </c:pt>
                <c:pt idx="5">
                  <c:v>3.7999999999999999E-2</c:v>
                </c:pt>
              </c:numCache>
            </c:numRef>
          </c:val>
          <c:extLst>
            <c:ext xmlns:c16="http://schemas.microsoft.com/office/drawing/2014/chart" uri="{C3380CC4-5D6E-409C-BE32-E72D297353CC}">
              <c16:uniqueId val="{00000000-0EBC-40BD-AD6A-DEB0C5A9F651}"/>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Vartojate pastoviai</c:v>
                </c:pt>
                <c:pt idx="1">
                  <c:v>Esate bandęs keletą kartų</c:v>
                </c:pt>
                <c:pt idx="2">
                  <c:v>Esate bandęs kartą</c:v>
                </c:pt>
                <c:pt idx="3">
                  <c:v>Nebandėte, bet norėtumėte</c:v>
                </c:pt>
                <c:pt idx="4">
                  <c:v>Nebandėte ir nenorėtumėte</c:v>
                </c:pt>
                <c:pt idx="5">
                  <c:v>Nenorėtumėte atsakyti į klausimą</c:v>
                </c:pt>
              </c:strCache>
            </c:strRef>
          </c:cat>
          <c:val>
            <c:numRef>
              <c:f>Sheet1!$C$2:$C$7</c:f>
              <c:numCache>
                <c:formatCode>0.00%</c:formatCode>
                <c:ptCount val="6"/>
                <c:pt idx="0">
                  <c:v>6.0000000000000001E-3</c:v>
                </c:pt>
                <c:pt idx="1">
                  <c:v>8.2000000000000003E-2</c:v>
                </c:pt>
                <c:pt idx="2">
                  <c:v>0.13700000000000001</c:v>
                </c:pt>
                <c:pt idx="3">
                  <c:v>7.0000000000000007E-2</c:v>
                </c:pt>
                <c:pt idx="4">
                  <c:v>0.48299999999999998</c:v>
                </c:pt>
                <c:pt idx="5">
                  <c:v>0.222</c:v>
                </c:pt>
              </c:numCache>
            </c:numRef>
          </c:val>
          <c:extLst>
            <c:ext xmlns:c16="http://schemas.microsoft.com/office/drawing/2014/chart" uri="{C3380CC4-5D6E-409C-BE32-E72D297353CC}">
              <c16:uniqueId val="{00000001-0EBC-40BD-AD6A-DEB0C5A9F651}"/>
            </c:ext>
          </c:extLst>
        </c:ser>
        <c:dLbls>
          <c:dLblPos val="inEnd"/>
          <c:showLegendKey val="0"/>
          <c:showVal val="1"/>
          <c:showCatName val="0"/>
          <c:showSerName val="0"/>
          <c:showPercent val="0"/>
          <c:showBubbleSize val="0"/>
        </c:dLbls>
        <c:gapWidth val="65"/>
        <c:axId val="486141423"/>
        <c:axId val="324027727"/>
      </c:barChart>
      <c:catAx>
        <c:axId val="4861414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324027727"/>
        <c:crosses val="autoZero"/>
        <c:auto val="1"/>
        <c:lblAlgn val="ctr"/>
        <c:lblOffset val="100"/>
        <c:noMultiLvlLbl val="0"/>
      </c:catAx>
      <c:valAx>
        <c:axId val="324027727"/>
        <c:scaling>
          <c:orientation val="minMax"/>
        </c:scaling>
        <c:delete val="1"/>
        <c:axPos val="l"/>
        <c:numFmt formatCode="0.00%" sourceLinked="1"/>
        <c:majorTickMark val="none"/>
        <c:minorTickMark val="none"/>
        <c:tickLblPos val="nextTo"/>
        <c:crossAx val="486141423"/>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Sheet1!$A$2:$A$9</c:f>
              <c:strCache>
                <c:ptCount val="8"/>
                <c:pt idx="0">
                  <c:v>Daugiau negu 20 cigarečių per dieną</c:v>
                </c:pt>
                <c:pt idx="1">
                  <c:v>11-20 cigarečių per dieną</c:v>
                </c:pt>
                <c:pt idx="2">
                  <c:v>6-10 cigarečių per dieną</c:v>
                </c:pt>
                <c:pt idx="3">
                  <c:v>1-5 cigaretes per dieną</c:v>
                </c:pt>
                <c:pt idx="4">
                  <c:v>Daugiau negu 20 cigarečių per dieną</c:v>
                </c:pt>
                <c:pt idx="5">
                  <c:v>Mažiau negu vieną cigaretę per savaitę</c:v>
                </c:pt>
                <c:pt idx="6">
                  <c:v>Iš viso nerūkiau</c:v>
                </c:pt>
                <c:pt idx="7">
                  <c:v>Mečiau</c:v>
                </c:pt>
              </c:strCache>
            </c:strRef>
          </c:cat>
          <c:val>
            <c:numRef>
              <c:f>Sheet1!$B$2:$B$9</c:f>
              <c:numCache>
                <c:formatCode>0.00%</c:formatCode>
                <c:ptCount val="8"/>
                <c:pt idx="0">
                  <c:v>1.0999999999999999E-2</c:v>
                </c:pt>
                <c:pt idx="1">
                  <c:v>4.2000000000000003E-2</c:v>
                </c:pt>
                <c:pt idx="2">
                  <c:v>8.8999999999999996E-2</c:v>
                </c:pt>
                <c:pt idx="3">
                  <c:v>0.11899999999999999</c:v>
                </c:pt>
                <c:pt idx="4">
                  <c:v>1.0999999999999999E-2</c:v>
                </c:pt>
                <c:pt idx="5">
                  <c:v>5.0999999999999997E-2</c:v>
                </c:pt>
                <c:pt idx="6">
                  <c:v>0.55000000000000004</c:v>
                </c:pt>
                <c:pt idx="7">
                  <c:v>8.5000000000000006E-2</c:v>
                </c:pt>
              </c:numCache>
            </c:numRef>
          </c:val>
          <c:extLst>
            <c:ext xmlns:c16="http://schemas.microsoft.com/office/drawing/2014/chart" uri="{C3380CC4-5D6E-409C-BE32-E72D297353CC}">
              <c16:uniqueId val="{00000000-64AF-41BC-A3DC-627129ADC7BF}"/>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Sheet1!$A$2:$A$9</c:f>
              <c:strCache>
                <c:ptCount val="8"/>
                <c:pt idx="0">
                  <c:v>Daugiau negu 20 cigarečių per dieną</c:v>
                </c:pt>
                <c:pt idx="1">
                  <c:v>11-20 cigarečių per dieną</c:v>
                </c:pt>
                <c:pt idx="2">
                  <c:v>6-10 cigarečių per dieną</c:v>
                </c:pt>
                <c:pt idx="3">
                  <c:v>1-5 cigaretes per dieną</c:v>
                </c:pt>
                <c:pt idx="4">
                  <c:v>Daugiau negu 20 cigarečių per dieną</c:v>
                </c:pt>
                <c:pt idx="5">
                  <c:v>Mažiau negu vieną cigaretę per savaitę</c:v>
                </c:pt>
                <c:pt idx="6">
                  <c:v>Iš viso nerūkiau</c:v>
                </c:pt>
                <c:pt idx="7">
                  <c:v>Mečiau</c:v>
                </c:pt>
              </c:strCache>
            </c:strRef>
          </c:cat>
          <c:val>
            <c:numRef>
              <c:f>Sheet1!$C$2:$C$9</c:f>
              <c:numCache>
                <c:formatCode>0.00%</c:formatCode>
                <c:ptCount val="8"/>
                <c:pt idx="0">
                  <c:v>3.2000000000000001E-2</c:v>
                </c:pt>
                <c:pt idx="1">
                  <c:v>0.14599999999999999</c:v>
                </c:pt>
                <c:pt idx="2">
                  <c:v>0.13500000000000001</c:v>
                </c:pt>
                <c:pt idx="3">
                  <c:v>9.5000000000000001E-2</c:v>
                </c:pt>
                <c:pt idx="4">
                  <c:v>3.2000000000000001E-2</c:v>
                </c:pt>
                <c:pt idx="5">
                  <c:v>4.3999999999999997E-2</c:v>
                </c:pt>
                <c:pt idx="6">
                  <c:v>0.33800000000000002</c:v>
                </c:pt>
                <c:pt idx="7">
                  <c:v>0.18099999999999999</c:v>
                </c:pt>
              </c:numCache>
            </c:numRef>
          </c:val>
          <c:extLst>
            <c:ext xmlns:c16="http://schemas.microsoft.com/office/drawing/2014/chart" uri="{C3380CC4-5D6E-409C-BE32-E72D297353CC}">
              <c16:uniqueId val="{00000001-64AF-41BC-A3DC-627129ADC7BF}"/>
            </c:ext>
          </c:extLst>
        </c:ser>
        <c:dLbls>
          <c:dLblPos val="inEnd"/>
          <c:showLegendKey val="0"/>
          <c:showVal val="1"/>
          <c:showCatName val="0"/>
          <c:showSerName val="0"/>
          <c:showPercent val="0"/>
          <c:showBubbleSize val="0"/>
        </c:dLbls>
        <c:gapWidth val="65"/>
        <c:axId val="486141423"/>
        <c:axId val="324027727"/>
      </c:barChart>
      <c:catAx>
        <c:axId val="4861414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324027727"/>
        <c:crosses val="autoZero"/>
        <c:auto val="1"/>
        <c:lblAlgn val="ctr"/>
        <c:lblOffset val="100"/>
        <c:noMultiLvlLbl val="0"/>
      </c:catAx>
      <c:valAx>
        <c:axId val="324027727"/>
        <c:scaling>
          <c:orientation val="minMax"/>
        </c:scaling>
        <c:delete val="1"/>
        <c:axPos val="l"/>
        <c:numFmt formatCode="0.00%" sourceLinked="1"/>
        <c:majorTickMark val="none"/>
        <c:minorTickMark val="none"/>
        <c:tickLblPos val="nextTo"/>
        <c:crossAx val="486141423"/>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2010-2011 rezultatai</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Gerai ir labai gerai kontroliuoja įvykius ir geba spręsti problemas</c:v>
                </c:pt>
                <c:pt idx="1">
                  <c:v>Vidutiniškai kontroliuoja įvykius ir geba spręsti problemas</c:v>
                </c:pt>
                <c:pt idx="2">
                  <c:v>Sunkiai įveikia sunkumus ir sprendžia problemas mokykloje, studijų įstaigoje arba darbe</c:v>
                </c:pt>
              </c:strCache>
            </c:strRef>
          </c:cat>
          <c:val>
            <c:numRef>
              <c:f>Sheet1!$B$2:$B$4</c:f>
              <c:numCache>
                <c:formatCode>0%</c:formatCode>
                <c:ptCount val="3"/>
                <c:pt idx="0">
                  <c:v>0.2</c:v>
                </c:pt>
                <c:pt idx="1">
                  <c:v>0.75</c:v>
                </c:pt>
                <c:pt idx="2">
                  <c:v>4.5999999999999999E-2</c:v>
                </c:pt>
              </c:numCache>
            </c:numRef>
          </c:val>
          <c:extLst>
            <c:ext xmlns:c16="http://schemas.microsoft.com/office/drawing/2014/chart" uri="{C3380CC4-5D6E-409C-BE32-E72D297353CC}">
              <c16:uniqueId val="{00000000-16BF-4328-A093-903498F250AC}"/>
            </c:ext>
          </c:extLst>
        </c:ser>
        <c:ser>
          <c:idx val="1"/>
          <c:order val="1"/>
          <c:tx>
            <c:strRef>
              <c:f>Sheet1!$C$1</c:f>
              <c:strCache>
                <c:ptCount val="1"/>
                <c:pt idx="0">
                  <c:v>2020 rezultatai</c:v>
                </c:pt>
              </c:strCache>
            </c:strRef>
          </c:tx>
          <c:spPr>
            <a:solidFill>
              <a:schemeClr val="accent1">
                <a:tint val="77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Gerai ir labai gerai kontroliuoja įvykius ir geba spręsti problemas</c:v>
                </c:pt>
                <c:pt idx="1">
                  <c:v>Vidutiniškai kontroliuoja įvykius ir geba spręsti problemas</c:v>
                </c:pt>
                <c:pt idx="2">
                  <c:v>Sunkiai įveikia sunkumus ir sprendžia problemas mokykloje, studijų įstaigoje arba darbe</c:v>
                </c:pt>
              </c:strCache>
            </c:strRef>
          </c:cat>
          <c:val>
            <c:numRef>
              <c:f>Sheet1!$C$2:$C$4</c:f>
              <c:numCache>
                <c:formatCode>0%</c:formatCode>
                <c:ptCount val="3"/>
                <c:pt idx="0">
                  <c:v>0.57999999999999996</c:v>
                </c:pt>
                <c:pt idx="1">
                  <c:v>0.4</c:v>
                </c:pt>
                <c:pt idx="2">
                  <c:v>0.02</c:v>
                </c:pt>
              </c:numCache>
            </c:numRef>
          </c:val>
          <c:extLst>
            <c:ext xmlns:c16="http://schemas.microsoft.com/office/drawing/2014/chart" uri="{C3380CC4-5D6E-409C-BE32-E72D297353CC}">
              <c16:uniqueId val="{00000001-16BF-4328-A093-903498F250AC}"/>
            </c:ext>
          </c:extLst>
        </c:ser>
        <c:dLbls>
          <c:dLblPos val="inEnd"/>
          <c:showLegendKey val="0"/>
          <c:showVal val="1"/>
          <c:showCatName val="0"/>
          <c:showSerName val="0"/>
          <c:showPercent val="0"/>
          <c:showBubbleSize val="0"/>
        </c:dLbls>
        <c:gapWidth val="65"/>
        <c:axId val="836516111"/>
        <c:axId val="375985871"/>
      </c:barChart>
      <c:catAx>
        <c:axId val="83651611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375985871"/>
        <c:crosses val="autoZero"/>
        <c:auto val="1"/>
        <c:lblAlgn val="ctr"/>
        <c:lblOffset val="100"/>
        <c:noMultiLvlLbl val="0"/>
      </c:catAx>
      <c:valAx>
        <c:axId val="375985871"/>
        <c:scaling>
          <c:orientation val="minMax"/>
        </c:scaling>
        <c:delete val="1"/>
        <c:axPos val="l"/>
        <c:numFmt formatCode="0%" sourceLinked="1"/>
        <c:majorTickMark val="none"/>
        <c:minorTickMark val="none"/>
        <c:tickLblPos val="nextTo"/>
        <c:crossAx val="836516111"/>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Iki 1 val.</c:v>
                </c:pt>
                <c:pt idx="1">
                  <c:v>1-3 valandas</c:v>
                </c:pt>
                <c:pt idx="2">
                  <c:v>3-5 valandas</c:v>
                </c:pt>
                <c:pt idx="3">
                  <c:v>5 valandas ir ilgiau</c:v>
                </c:pt>
              </c:strCache>
            </c:strRef>
          </c:cat>
          <c:val>
            <c:numRef>
              <c:f>Sheet1!$B$2:$B$5</c:f>
              <c:numCache>
                <c:formatCode>0.00%</c:formatCode>
                <c:ptCount val="4"/>
                <c:pt idx="0">
                  <c:v>0.20200000000000001</c:v>
                </c:pt>
                <c:pt idx="1">
                  <c:v>0.45800000000000002</c:v>
                </c:pt>
                <c:pt idx="2">
                  <c:v>0.20699999999999999</c:v>
                </c:pt>
                <c:pt idx="3">
                  <c:v>0.112</c:v>
                </c:pt>
              </c:numCache>
            </c:numRef>
          </c:val>
          <c:extLst>
            <c:ext xmlns:c16="http://schemas.microsoft.com/office/drawing/2014/chart" uri="{C3380CC4-5D6E-409C-BE32-E72D297353CC}">
              <c16:uniqueId val="{00000000-CE85-41F3-B068-7503E9537302}"/>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Iki 1 val.</c:v>
                </c:pt>
                <c:pt idx="1">
                  <c:v>1-3 valandas</c:v>
                </c:pt>
                <c:pt idx="2">
                  <c:v>3-5 valandas</c:v>
                </c:pt>
                <c:pt idx="3">
                  <c:v>5 valandas ir ilgiau</c:v>
                </c:pt>
              </c:strCache>
            </c:strRef>
          </c:cat>
          <c:val>
            <c:numRef>
              <c:f>Sheet1!$C$2:$C$5</c:f>
              <c:numCache>
                <c:formatCode>0.00%</c:formatCode>
                <c:ptCount val="4"/>
                <c:pt idx="0">
                  <c:v>8.4000000000000005E-2</c:v>
                </c:pt>
                <c:pt idx="1">
                  <c:v>0.41899999999999998</c:v>
                </c:pt>
                <c:pt idx="2">
                  <c:v>0.34100000000000003</c:v>
                </c:pt>
                <c:pt idx="3">
                  <c:v>0.155</c:v>
                </c:pt>
              </c:numCache>
            </c:numRef>
          </c:val>
          <c:extLst>
            <c:ext xmlns:c16="http://schemas.microsoft.com/office/drawing/2014/chart" uri="{C3380CC4-5D6E-409C-BE32-E72D297353CC}">
              <c16:uniqueId val="{00000001-CE85-41F3-B068-7503E9537302}"/>
            </c:ext>
          </c:extLst>
        </c:ser>
        <c:dLbls>
          <c:dLblPos val="inEnd"/>
          <c:showLegendKey val="0"/>
          <c:showVal val="1"/>
          <c:showCatName val="0"/>
          <c:showSerName val="0"/>
          <c:showPercent val="0"/>
          <c:showBubbleSize val="0"/>
        </c:dLbls>
        <c:gapWidth val="65"/>
        <c:axId val="486141423"/>
        <c:axId val="324027727"/>
      </c:barChart>
      <c:catAx>
        <c:axId val="4861414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324027727"/>
        <c:crosses val="autoZero"/>
        <c:auto val="1"/>
        <c:lblAlgn val="ctr"/>
        <c:lblOffset val="100"/>
        <c:noMultiLvlLbl val="0"/>
      </c:catAx>
      <c:valAx>
        <c:axId val="324027727"/>
        <c:scaling>
          <c:orientation val="minMax"/>
        </c:scaling>
        <c:delete val="1"/>
        <c:axPos val="l"/>
        <c:numFmt formatCode="0.00%" sourceLinked="1"/>
        <c:majorTickMark val="none"/>
        <c:minorTickMark val="none"/>
        <c:tickLblPos val="nextTo"/>
        <c:crossAx val="486141423"/>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Nė karto</c:v>
                </c:pt>
                <c:pt idx="1">
                  <c:v>Daugiau nei vieną kartą</c:v>
                </c:pt>
                <c:pt idx="2">
                  <c:v>Vieną kartą</c:v>
                </c:pt>
                <c:pt idx="3">
                  <c:v>Kiekvieną dieną</c:v>
                </c:pt>
              </c:strCache>
            </c:strRef>
          </c:cat>
          <c:val>
            <c:numRef>
              <c:f>Sheet1!$B$2:$B$5</c:f>
              <c:numCache>
                <c:formatCode>0.00%</c:formatCode>
                <c:ptCount val="4"/>
                <c:pt idx="0">
                  <c:v>0.28399999999999997</c:v>
                </c:pt>
                <c:pt idx="1">
                  <c:v>0.377</c:v>
                </c:pt>
                <c:pt idx="2">
                  <c:v>0.2</c:v>
                </c:pt>
                <c:pt idx="3">
                  <c:v>0.13</c:v>
                </c:pt>
              </c:numCache>
            </c:numRef>
          </c:val>
          <c:extLst>
            <c:ext xmlns:c16="http://schemas.microsoft.com/office/drawing/2014/chart" uri="{C3380CC4-5D6E-409C-BE32-E72D297353CC}">
              <c16:uniqueId val="{00000000-AB87-493F-B4C0-B3A61BBCF64F}"/>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Nė karto</c:v>
                </c:pt>
                <c:pt idx="1">
                  <c:v>Daugiau nei vieną kartą</c:v>
                </c:pt>
                <c:pt idx="2">
                  <c:v>Vieną kartą</c:v>
                </c:pt>
                <c:pt idx="3">
                  <c:v>Kiekvieną dieną</c:v>
                </c:pt>
              </c:strCache>
            </c:strRef>
          </c:cat>
          <c:val>
            <c:numRef>
              <c:f>Sheet1!$C$2:$C$5</c:f>
              <c:numCache>
                <c:formatCode>0.00%</c:formatCode>
                <c:ptCount val="4"/>
                <c:pt idx="0">
                  <c:v>0.41399999999999998</c:v>
                </c:pt>
                <c:pt idx="1">
                  <c:v>0.28899999999999998</c:v>
                </c:pt>
                <c:pt idx="2">
                  <c:v>0.245</c:v>
                </c:pt>
                <c:pt idx="3">
                  <c:v>5.1999999999999998E-2</c:v>
                </c:pt>
              </c:numCache>
            </c:numRef>
          </c:val>
          <c:extLst>
            <c:ext xmlns:c16="http://schemas.microsoft.com/office/drawing/2014/chart" uri="{C3380CC4-5D6E-409C-BE32-E72D297353CC}">
              <c16:uniqueId val="{00000001-AB87-493F-B4C0-B3A61BBCF64F}"/>
            </c:ext>
          </c:extLst>
        </c:ser>
        <c:dLbls>
          <c:dLblPos val="inEnd"/>
          <c:showLegendKey val="0"/>
          <c:showVal val="1"/>
          <c:showCatName val="0"/>
          <c:showSerName val="0"/>
          <c:showPercent val="0"/>
          <c:showBubbleSize val="0"/>
        </c:dLbls>
        <c:gapWidth val="65"/>
        <c:axId val="486141423"/>
        <c:axId val="324027727"/>
      </c:barChart>
      <c:catAx>
        <c:axId val="4861414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324027727"/>
        <c:crosses val="autoZero"/>
        <c:auto val="1"/>
        <c:lblAlgn val="ctr"/>
        <c:lblOffset val="100"/>
        <c:noMultiLvlLbl val="0"/>
      </c:catAx>
      <c:valAx>
        <c:axId val="324027727"/>
        <c:scaling>
          <c:orientation val="minMax"/>
        </c:scaling>
        <c:delete val="1"/>
        <c:axPos val="l"/>
        <c:numFmt formatCode="0.00%" sourceLinked="1"/>
        <c:majorTickMark val="none"/>
        <c:minorTickMark val="none"/>
        <c:tickLblPos val="nextTo"/>
        <c:crossAx val="486141423"/>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lt-LT" sz="1400"/>
              <a:t>Kokio amžiaus pradėjote lytinius santykius? </a:t>
            </a:r>
            <a:endParaRPr lang="en-US" sz="1400"/>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lt-LT"/>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dLbl>
              <c:idx val="0"/>
              <c:tx>
                <c:rich>
                  <a:bodyPr/>
                  <a:lstStyle/>
                  <a:p>
                    <a:fld id="{B1686811-9BF3-4DF1-813C-AF1350328890}"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442-45A5-A832-491A22DAD1EB}"/>
                </c:ext>
              </c:extLst>
            </c:dLbl>
            <c:dLbl>
              <c:idx val="1"/>
              <c:tx>
                <c:rich>
                  <a:bodyPr/>
                  <a:lstStyle/>
                  <a:p>
                    <a:fld id="{BE788FC5-76F0-40F2-887C-E043CCA0D83E}"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442-45A5-A832-491A22DAD1EB}"/>
                </c:ext>
              </c:extLst>
            </c:dLbl>
            <c:dLbl>
              <c:idx val="2"/>
              <c:tx>
                <c:rich>
                  <a:bodyPr/>
                  <a:lstStyle/>
                  <a:p>
                    <a:fld id="{74ADDF07-A9D1-4B70-A91E-8F351DA08AC0}"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442-45A5-A832-491A22DAD1EB}"/>
                </c:ext>
              </c:extLst>
            </c:dLbl>
            <c:dLbl>
              <c:idx val="3"/>
              <c:tx>
                <c:rich>
                  <a:bodyPr/>
                  <a:lstStyle/>
                  <a:p>
                    <a:fld id="{1924B5E4-224A-4620-89E4-3F9481E9AE46}"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442-45A5-A832-491A22DAD1E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'73'!$C$6:$C$9</c:f>
              <c:strCache>
                <c:ptCount val="4"/>
                <c:pt idx="0">
                  <c:v>12-17 m.</c:v>
                </c:pt>
                <c:pt idx="1">
                  <c:v>18-21 m.</c:v>
                </c:pt>
                <c:pt idx="2">
                  <c:v>22-27 m.</c:v>
                </c:pt>
                <c:pt idx="3">
                  <c:v>Lytinių santykių neturėjau</c:v>
                </c:pt>
              </c:strCache>
            </c:strRef>
          </c:cat>
          <c:val>
            <c:numRef>
              <c:f>'73'!$E$6:$E$9</c:f>
              <c:numCache>
                <c:formatCode>####.0</c:formatCode>
                <c:ptCount val="4"/>
                <c:pt idx="0">
                  <c:v>65.786082474226802</c:v>
                </c:pt>
                <c:pt idx="1">
                  <c:v>17.590206185567009</c:v>
                </c:pt>
                <c:pt idx="2">
                  <c:v>0.96649484536082475</c:v>
                </c:pt>
                <c:pt idx="3">
                  <c:v>15.657216494845361</c:v>
                </c:pt>
              </c:numCache>
            </c:numRef>
          </c:val>
          <c:extLst>
            <c:ext xmlns:c16="http://schemas.microsoft.com/office/drawing/2014/chart" uri="{C3380CC4-5D6E-409C-BE32-E72D297353CC}">
              <c16:uniqueId val="{00000004-6442-45A5-A832-491A22DAD1EB}"/>
            </c:ext>
          </c:extLst>
        </c:ser>
        <c:dLbls>
          <c:dLblPos val="inEnd"/>
          <c:showLegendKey val="0"/>
          <c:showVal val="1"/>
          <c:showCatName val="0"/>
          <c:showSerName val="0"/>
          <c:showPercent val="0"/>
          <c:showBubbleSize val="0"/>
        </c:dLbls>
        <c:gapWidth val="65"/>
        <c:axId val="248181664"/>
        <c:axId val="248181008"/>
        <c:extLst/>
      </c:barChart>
      <c:catAx>
        <c:axId val="2481816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248181008"/>
        <c:crosses val="autoZero"/>
        <c:auto val="1"/>
        <c:lblAlgn val="ctr"/>
        <c:lblOffset val="100"/>
        <c:noMultiLvlLbl val="0"/>
      </c:catAx>
      <c:valAx>
        <c:axId val="248181008"/>
        <c:scaling>
          <c:orientation val="minMax"/>
        </c:scaling>
        <c:delete val="1"/>
        <c:axPos val="l"/>
        <c:numFmt formatCode="#,##0" sourceLinked="0"/>
        <c:majorTickMark val="none"/>
        <c:minorTickMark val="none"/>
        <c:tickLblPos val="nextTo"/>
        <c:crossAx val="24818166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Visada</c:v>
                </c:pt>
                <c:pt idx="1">
                  <c:v>Dažniausiai</c:v>
                </c:pt>
                <c:pt idx="2">
                  <c:v>Dažnai</c:v>
                </c:pt>
                <c:pt idx="3">
                  <c:v>Retai</c:v>
                </c:pt>
                <c:pt idx="4">
                  <c:v>Niekada</c:v>
                </c:pt>
                <c:pt idx="5">
                  <c:v>Netasakė</c:v>
                </c:pt>
              </c:strCache>
            </c:strRef>
          </c:cat>
          <c:val>
            <c:numRef>
              <c:f>Sheet1!$B$2:$B$7</c:f>
              <c:numCache>
                <c:formatCode>0.00%</c:formatCode>
                <c:ptCount val="6"/>
                <c:pt idx="0">
                  <c:v>0.32600000000000001</c:v>
                </c:pt>
                <c:pt idx="1">
                  <c:v>0.19600000000000001</c:v>
                </c:pt>
                <c:pt idx="2">
                  <c:v>8.8999999999999996E-2</c:v>
                </c:pt>
                <c:pt idx="3">
                  <c:v>0.151</c:v>
                </c:pt>
                <c:pt idx="4">
                  <c:v>0.189</c:v>
                </c:pt>
                <c:pt idx="5">
                  <c:v>4.9000000000000002E-2</c:v>
                </c:pt>
              </c:numCache>
            </c:numRef>
          </c:val>
          <c:extLst>
            <c:ext xmlns:c16="http://schemas.microsoft.com/office/drawing/2014/chart" uri="{C3380CC4-5D6E-409C-BE32-E72D297353CC}">
              <c16:uniqueId val="{00000000-2DD5-4D6A-9E81-689197A7B265}"/>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Visada</c:v>
                </c:pt>
                <c:pt idx="1">
                  <c:v>Dažniausiai</c:v>
                </c:pt>
                <c:pt idx="2">
                  <c:v>Dažnai</c:v>
                </c:pt>
                <c:pt idx="3">
                  <c:v>Retai</c:v>
                </c:pt>
                <c:pt idx="4">
                  <c:v>Niekada</c:v>
                </c:pt>
                <c:pt idx="5">
                  <c:v>Netasakė</c:v>
                </c:pt>
              </c:strCache>
            </c:strRef>
          </c:cat>
          <c:val>
            <c:numRef>
              <c:f>Sheet1!$C$2:$C$7</c:f>
              <c:numCache>
                <c:formatCode>0.00%</c:formatCode>
                <c:ptCount val="6"/>
                <c:pt idx="0">
                  <c:v>0.223</c:v>
                </c:pt>
                <c:pt idx="1">
                  <c:v>0.41599999999999998</c:v>
                </c:pt>
                <c:pt idx="2">
                  <c:v>0.16400000000000001</c:v>
                </c:pt>
                <c:pt idx="3">
                  <c:v>0.111</c:v>
                </c:pt>
                <c:pt idx="4">
                  <c:v>8.5999999999999993E-2</c:v>
                </c:pt>
                <c:pt idx="5">
                  <c:v>0</c:v>
                </c:pt>
              </c:numCache>
            </c:numRef>
          </c:val>
          <c:extLst>
            <c:ext xmlns:c16="http://schemas.microsoft.com/office/drawing/2014/chart" uri="{C3380CC4-5D6E-409C-BE32-E72D297353CC}">
              <c16:uniqueId val="{00000001-2DD5-4D6A-9E81-689197A7B265}"/>
            </c:ext>
          </c:extLst>
        </c:ser>
        <c:dLbls>
          <c:dLblPos val="inEnd"/>
          <c:showLegendKey val="0"/>
          <c:showVal val="1"/>
          <c:showCatName val="0"/>
          <c:showSerName val="0"/>
          <c:showPercent val="0"/>
          <c:showBubbleSize val="0"/>
        </c:dLbls>
        <c:gapWidth val="65"/>
        <c:axId val="1113720064"/>
        <c:axId val="1116608240"/>
      </c:barChart>
      <c:catAx>
        <c:axId val="11137200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1116608240"/>
        <c:crosses val="autoZero"/>
        <c:auto val="1"/>
        <c:lblAlgn val="ctr"/>
        <c:lblOffset val="100"/>
        <c:noMultiLvlLbl val="0"/>
      </c:catAx>
      <c:valAx>
        <c:axId val="1116608240"/>
        <c:scaling>
          <c:orientation val="minMax"/>
        </c:scaling>
        <c:delete val="1"/>
        <c:axPos val="l"/>
        <c:numFmt formatCode="0.00%" sourceLinked="1"/>
        <c:majorTickMark val="none"/>
        <c:minorTickMark val="none"/>
        <c:tickLblPos val="nextTo"/>
        <c:crossAx val="111372006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Santuoka visiškai nereikalinga, norint gyventi kartu nebūtina tuoktis</c:v>
                </c:pt>
                <c:pt idx="1">
                  <c:v>Santuoka yra reikalinga, bet prieš tuokiantis reikia pagyventi kartu</c:v>
                </c:pt>
                <c:pt idx="2">
                  <c:v>Santuoka yra būtina, jei pora nusprendė gyventi kartu</c:v>
                </c:pt>
                <c:pt idx="3">
                  <c:v>Santuoką verta registruoti tik turint (laukiantis) vaikų</c:v>
                </c:pt>
                <c:pt idx="4">
                  <c:v>Kita</c:v>
                </c:pt>
                <c:pt idx="5">
                  <c:v>Neturiu nuomonės</c:v>
                </c:pt>
              </c:strCache>
            </c:strRef>
          </c:cat>
          <c:val>
            <c:numRef>
              <c:f>Sheet1!$B$2:$B$7</c:f>
              <c:numCache>
                <c:formatCode>0.00%</c:formatCode>
                <c:ptCount val="6"/>
                <c:pt idx="0">
                  <c:v>0.14399999999999999</c:v>
                </c:pt>
                <c:pt idx="1">
                  <c:v>0.44700000000000001</c:v>
                </c:pt>
                <c:pt idx="2">
                  <c:v>0.26400000000000001</c:v>
                </c:pt>
                <c:pt idx="3">
                  <c:v>4.9000000000000002E-2</c:v>
                </c:pt>
                <c:pt idx="4">
                  <c:v>4.7E-2</c:v>
                </c:pt>
                <c:pt idx="5">
                  <c:v>4.9000000000000002E-2</c:v>
                </c:pt>
              </c:numCache>
            </c:numRef>
          </c:val>
          <c:extLst>
            <c:ext xmlns:c16="http://schemas.microsoft.com/office/drawing/2014/chart" uri="{C3380CC4-5D6E-409C-BE32-E72D297353CC}">
              <c16:uniqueId val="{00000000-0BDB-404A-B8FF-97E222EA4BF4}"/>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Santuoka visiškai nereikalinga, norint gyventi kartu nebūtina tuoktis</c:v>
                </c:pt>
                <c:pt idx="1">
                  <c:v>Santuoka yra reikalinga, bet prieš tuokiantis reikia pagyventi kartu</c:v>
                </c:pt>
                <c:pt idx="2">
                  <c:v>Santuoka yra būtina, jei pora nusprendė gyventi kartu</c:v>
                </c:pt>
                <c:pt idx="3">
                  <c:v>Santuoką verta registruoti tik turint (laukiantis) vaikų</c:v>
                </c:pt>
                <c:pt idx="4">
                  <c:v>Kita</c:v>
                </c:pt>
                <c:pt idx="5">
                  <c:v>Neturiu nuomonės</c:v>
                </c:pt>
              </c:strCache>
            </c:strRef>
          </c:cat>
          <c:val>
            <c:numRef>
              <c:f>Sheet1!$C$2:$C$7</c:f>
              <c:numCache>
                <c:formatCode>0.00%</c:formatCode>
                <c:ptCount val="6"/>
                <c:pt idx="0">
                  <c:v>0.40200000000000002</c:v>
                </c:pt>
                <c:pt idx="1">
                  <c:v>0.32400000000000001</c:v>
                </c:pt>
                <c:pt idx="2">
                  <c:v>0.13719999999999999</c:v>
                </c:pt>
                <c:pt idx="3">
                  <c:v>0.1353</c:v>
                </c:pt>
                <c:pt idx="4">
                  <c:v>6.0000000000000001E-3</c:v>
                </c:pt>
                <c:pt idx="5">
                  <c:v>6.0000000000000001E-3</c:v>
                </c:pt>
              </c:numCache>
            </c:numRef>
          </c:val>
          <c:extLst>
            <c:ext xmlns:c16="http://schemas.microsoft.com/office/drawing/2014/chart" uri="{C3380CC4-5D6E-409C-BE32-E72D297353CC}">
              <c16:uniqueId val="{00000001-0BDB-404A-B8FF-97E222EA4BF4}"/>
            </c:ext>
          </c:extLst>
        </c:ser>
        <c:dLbls>
          <c:dLblPos val="inEnd"/>
          <c:showLegendKey val="0"/>
          <c:showVal val="1"/>
          <c:showCatName val="0"/>
          <c:showSerName val="0"/>
          <c:showPercent val="0"/>
          <c:showBubbleSize val="0"/>
        </c:dLbls>
        <c:gapWidth val="65"/>
        <c:axId val="1113720064"/>
        <c:axId val="1116608240"/>
      </c:barChart>
      <c:catAx>
        <c:axId val="11137200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1116608240"/>
        <c:crosses val="autoZero"/>
        <c:auto val="1"/>
        <c:lblAlgn val="ctr"/>
        <c:lblOffset val="100"/>
        <c:noMultiLvlLbl val="0"/>
      </c:catAx>
      <c:valAx>
        <c:axId val="1116608240"/>
        <c:scaling>
          <c:orientation val="minMax"/>
        </c:scaling>
        <c:delete val="1"/>
        <c:axPos val="l"/>
        <c:numFmt formatCode="0.00%" sourceLinked="1"/>
        <c:majorTickMark val="none"/>
        <c:minorTickMark val="none"/>
        <c:tickLblPos val="nextTo"/>
        <c:crossAx val="111372006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8127749445981155E-2"/>
          <c:y val="3.5991824677303795E-2"/>
          <c:w val="0.94843245934903453"/>
          <c:h val="0.81700231125740286"/>
        </c:manualLayout>
      </c:layout>
      <c:barChart>
        <c:barDir val="col"/>
        <c:grouping val="clustered"/>
        <c:varyColors val="0"/>
        <c:ser>
          <c:idx val="0"/>
          <c:order val="0"/>
          <c:tx>
            <c:strRef>
              <c:f>Sheet1!$B$1</c:f>
              <c:strCache>
                <c:ptCount val="1"/>
                <c:pt idx="0">
                  <c:v>2010-2011 rezultatai</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6.51–7.5</c:v>
                </c:pt>
                <c:pt idx="1">
                  <c:v>5–6.5</c:v>
                </c:pt>
                <c:pt idx="2">
                  <c:v>7.51–8.5</c:v>
                </c:pt>
                <c:pt idx="3">
                  <c:v>8.51–10</c:v>
                </c:pt>
              </c:strCache>
            </c:strRef>
          </c:cat>
          <c:val>
            <c:numRef>
              <c:f>Sheet1!$B$2:$B$5</c:f>
              <c:numCache>
                <c:formatCode>0.00%</c:formatCode>
                <c:ptCount val="4"/>
                <c:pt idx="0">
                  <c:v>0.219</c:v>
                </c:pt>
                <c:pt idx="1">
                  <c:v>0.14499999999999999</c:v>
                </c:pt>
                <c:pt idx="2">
                  <c:v>0.30199999999999999</c:v>
                </c:pt>
                <c:pt idx="3">
                  <c:v>0.28499999999999998</c:v>
                </c:pt>
              </c:numCache>
            </c:numRef>
          </c:val>
          <c:extLst>
            <c:ext xmlns:c16="http://schemas.microsoft.com/office/drawing/2014/chart" uri="{C3380CC4-5D6E-409C-BE32-E72D297353CC}">
              <c16:uniqueId val="{00000000-6342-45FC-94E3-4FC487985769}"/>
            </c:ext>
          </c:extLst>
        </c:ser>
        <c:ser>
          <c:idx val="1"/>
          <c:order val="1"/>
          <c:tx>
            <c:strRef>
              <c:f>Sheet1!$C$1</c:f>
              <c:strCache>
                <c:ptCount val="1"/>
                <c:pt idx="0">
                  <c:v>2020 rezultatai</c:v>
                </c:pt>
              </c:strCache>
            </c:strRef>
          </c:tx>
          <c:spPr>
            <a:solidFill>
              <a:schemeClr val="accent1">
                <a:tint val="77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6.51–7.5</c:v>
                </c:pt>
                <c:pt idx="1">
                  <c:v>5–6.5</c:v>
                </c:pt>
                <c:pt idx="2">
                  <c:v>7.51–8.5</c:v>
                </c:pt>
                <c:pt idx="3">
                  <c:v>8.51–10</c:v>
                </c:pt>
              </c:strCache>
            </c:strRef>
          </c:cat>
          <c:val>
            <c:numRef>
              <c:f>Sheet1!$C$2:$C$5</c:f>
              <c:numCache>
                <c:formatCode>0.00%</c:formatCode>
                <c:ptCount val="4"/>
                <c:pt idx="0">
                  <c:v>0.34699999999999998</c:v>
                </c:pt>
                <c:pt idx="1">
                  <c:v>0.309</c:v>
                </c:pt>
                <c:pt idx="2">
                  <c:v>0.26300000000000001</c:v>
                </c:pt>
                <c:pt idx="3">
                  <c:v>8.1000000000000003E-2</c:v>
                </c:pt>
              </c:numCache>
            </c:numRef>
          </c:val>
          <c:extLst>
            <c:ext xmlns:c16="http://schemas.microsoft.com/office/drawing/2014/chart" uri="{C3380CC4-5D6E-409C-BE32-E72D297353CC}">
              <c16:uniqueId val="{00000001-6342-45FC-94E3-4FC487985769}"/>
            </c:ext>
          </c:extLst>
        </c:ser>
        <c:dLbls>
          <c:dLblPos val="inEnd"/>
          <c:showLegendKey val="0"/>
          <c:showVal val="1"/>
          <c:showCatName val="0"/>
          <c:showSerName val="0"/>
          <c:showPercent val="0"/>
          <c:showBubbleSize val="0"/>
        </c:dLbls>
        <c:gapWidth val="65"/>
        <c:axId val="466329055"/>
        <c:axId val="310932591"/>
      </c:barChart>
      <c:catAx>
        <c:axId val="46632905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310932591"/>
        <c:crosses val="autoZero"/>
        <c:auto val="1"/>
        <c:lblAlgn val="ctr"/>
        <c:lblOffset val="100"/>
        <c:noMultiLvlLbl val="0"/>
      </c:catAx>
      <c:valAx>
        <c:axId val="310932591"/>
        <c:scaling>
          <c:orientation val="minMax"/>
        </c:scaling>
        <c:delete val="1"/>
        <c:axPos val="l"/>
        <c:numFmt formatCode="0.00%" sourceLinked="1"/>
        <c:majorTickMark val="none"/>
        <c:minorTickMark val="none"/>
        <c:tickLblPos val="nextTo"/>
        <c:crossAx val="46632905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2010-2011 rezultatai</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Stipriai domisi būsimąja profesija ir sąmoningai ją renkasi</c:v>
                </c:pt>
                <c:pt idx="1">
                  <c:v>Vidutiniškai domisi būsimąja profesija ir sąmoningai ją renkasi</c:v>
                </c:pt>
                <c:pt idx="2">
                  <c:v>Mažai domisi būsimąja profesija ir nesąmoningai renkasi</c:v>
                </c:pt>
              </c:strCache>
            </c:strRef>
          </c:cat>
          <c:val>
            <c:numRef>
              <c:f>Sheet1!$B$2:$B$4</c:f>
              <c:numCache>
                <c:formatCode>0%</c:formatCode>
                <c:ptCount val="3"/>
                <c:pt idx="0">
                  <c:v>0.37</c:v>
                </c:pt>
                <c:pt idx="1">
                  <c:v>0.54</c:v>
                </c:pt>
                <c:pt idx="2">
                  <c:v>0.08</c:v>
                </c:pt>
              </c:numCache>
            </c:numRef>
          </c:val>
          <c:extLst>
            <c:ext xmlns:c16="http://schemas.microsoft.com/office/drawing/2014/chart" uri="{C3380CC4-5D6E-409C-BE32-E72D297353CC}">
              <c16:uniqueId val="{00000000-254A-441A-BC85-95C9942F2162}"/>
            </c:ext>
          </c:extLst>
        </c:ser>
        <c:ser>
          <c:idx val="1"/>
          <c:order val="1"/>
          <c:tx>
            <c:strRef>
              <c:f>Sheet1!$C$1</c:f>
              <c:strCache>
                <c:ptCount val="1"/>
                <c:pt idx="0">
                  <c:v>2020 rezultatai</c:v>
                </c:pt>
              </c:strCache>
            </c:strRef>
          </c:tx>
          <c:spPr>
            <a:solidFill>
              <a:schemeClr val="accent1">
                <a:tint val="77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Stipriai domisi būsimąja profesija ir sąmoningai ją renkasi</c:v>
                </c:pt>
                <c:pt idx="1">
                  <c:v>Vidutiniškai domisi būsimąja profesija ir sąmoningai ją renkasi</c:v>
                </c:pt>
                <c:pt idx="2">
                  <c:v>Mažai domisi būsimąja profesija ir nesąmoningai renkasi</c:v>
                </c:pt>
              </c:strCache>
            </c:strRef>
          </c:cat>
          <c:val>
            <c:numRef>
              <c:f>Sheet1!$C$2:$C$4</c:f>
              <c:numCache>
                <c:formatCode>0%</c:formatCode>
                <c:ptCount val="3"/>
                <c:pt idx="0">
                  <c:v>0.24</c:v>
                </c:pt>
                <c:pt idx="1">
                  <c:v>0.65300000000000002</c:v>
                </c:pt>
                <c:pt idx="2">
                  <c:v>0.106</c:v>
                </c:pt>
              </c:numCache>
            </c:numRef>
          </c:val>
          <c:extLst>
            <c:ext xmlns:c16="http://schemas.microsoft.com/office/drawing/2014/chart" uri="{C3380CC4-5D6E-409C-BE32-E72D297353CC}">
              <c16:uniqueId val="{00000001-254A-441A-BC85-95C9942F2162}"/>
            </c:ext>
          </c:extLst>
        </c:ser>
        <c:dLbls>
          <c:dLblPos val="inEnd"/>
          <c:showLegendKey val="0"/>
          <c:showVal val="1"/>
          <c:showCatName val="0"/>
          <c:showSerName val="0"/>
          <c:showPercent val="0"/>
          <c:showBubbleSize val="0"/>
        </c:dLbls>
        <c:gapWidth val="65"/>
        <c:axId val="466329055"/>
        <c:axId val="310932591"/>
      </c:barChart>
      <c:catAx>
        <c:axId val="46632905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310932591"/>
        <c:crosses val="autoZero"/>
        <c:auto val="1"/>
        <c:lblAlgn val="ctr"/>
        <c:lblOffset val="100"/>
        <c:noMultiLvlLbl val="0"/>
      </c:catAx>
      <c:valAx>
        <c:axId val="310932591"/>
        <c:scaling>
          <c:orientation val="minMax"/>
        </c:scaling>
        <c:delete val="1"/>
        <c:axPos val="l"/>
        <c:numFmt formatCode="0%" sourceLinked="1"/>
        <c:majorTickMark val="none"/>
        <c:minorTickMark val="none"/>
        <c:tickLblPos val="nextTo"/>
        <c:crossAx val="46632905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Dirbantys studentai</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2"/>
                <c:pt idx="0">
                  <c:v>2010-2011 tyrimo duomenys</c:v>
                </c:pt>
                <c:pt idx="1">
                  <c:v>2020 tyrimo duomenys</c:v>
                </c:pt>
              </c:strCache>
            </c:strRef>
          </c:cat>
          <c:val>
            <c:numRef>
              <c:f>Sheet1!$B$2:$B$3</c:f>
              <c:numCache>
                <c:formatCode>0.00%</c:formatCode>
                <c:ptCount val="2"/>
                <c:pt idx="0">
                  <c:v>0.32200000000000001</c:v>
                </c:pt>
                <c:pt idx="1">
                  <c:v>0.40799999999999997</c:v>
                </c:pt>
              </c:numCache>
            </c:numRef>
          </c:val>
          <c:extLst>
            <c:ext xmlns:c16="http://schemas.microsoft.com/office/drawing/2014/chart" uri="{C3380CC4-5D6E-409C-BE32-E72D297353CC}">
              <c16:uniqueId val="{00000000-06E5-4D30-9D64-408DBA739174}"/>
            </c:ext>
          </c:extLst>
        </c:ser>
        <c:ser>
          <c:idx val="1"/>
          <c:order val="1"/>
          <c:tx>
            <c:strRef>
              <c:f>Sheet1!$C$1</c:f>
              <c:strCache>
                <c:ptCount val="1"/>
                <c:pt idx="0">
                  <c:v>Nedirbantys studentai</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2"/>
                <c:pt idx="0">
                  <c:v>2010-2011 tyrimo duomenys</c:v>
                </c:pt>
                <c:pt idx="1">
                  <c:v>2020 tyrimo duomenys</c:v>
                </c:pt>
              </c:strCache>
            </c:strRef>
          </c:cat>
          <c:val>
            <c:numRef>
              <c:f>Sheet1!$C$2:$C$3</c:f>
              <c:numCache>
                <c:formatCode>0.00%</c:formatCode>
                <c:ptCount val="2"/>
                <c:pt idx="0" formatCode="0%">
                  <c:v>0.66</c:v>
                </c:pt>
                <c:pt idx="1">
                  <c:v>0.59199999999999997</c:v>
                </c:pt>
              </c:numCache>
            </c:numRef>
          </c:val>
          <c:extLst>
            <c:ext xmlns:c16="http://schemas.microsoft.com/office/drawing/2014/chart" uri="{C3380CC4-5D6E-409C-BE32-E72D297353CC}">
              <c16:uniqueId val="{00000001-06E5-4D30-9D64-408DBA739174}"/>
            </c:ext>
          </c:extLst>
        </c:ser>
        <c:dLbls>
          <c:dLblPos val="ctr"/>
          <c:showLegendKey val="0"/>
          <c:showVal val="1"/>
          <c:showCatName val="0"/>
          <c:showSerName val="0"/>
          <c:showPercent val="0"/>
          <c:showBubbleSize val="0"/>
        </c:dLbls>
        <c:gapWidth val="150"/>
        <c:overlap val="100"/>
        <c:axId val="957211935"/>
        <c:axId val="1068032383"/>
      </c:barChart>
      <c:catAx>
        <c:axId val="957211935"/>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1068032383"/>
        <c:crosses val="autoZero"/>
        <c:auto val="1"/>
        <c:lblAlgn val="ctr"/>
        <c:lblOffset val="100"/>
        <c:noMultiLvlLbl val="0"/>
      </c:catAx>
      <c:valAx>
        <c:axId val="1068032383"/>
        <c:scaling>
          <c:orientation val="minMax"/>
        </c:scaling>
        <c:delete val="1"/>
        <c:axPos val="b"/>
        <c:numFmt formatCode="0.00%" sourceLinked="1"/>
        <c:majorTickMark val="none"/>
        <c:minorTickMark val="none"/>
        <c:tickLblPos val="nextTo"/>
        <c:crossAx val="95721193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2010-2011 duomenys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Stipriai domisi būsimąja profesija</c:v>
                </c:pt>
                <c:pt idx="1">
                  <c:v>Vidutiniškai domisi būsimąja profesija</c:v>
                </c:pt>
                <c:pt idx="2">
                  <c:v>Mažai domisi ir nesąmoningai renkasi</c:v>
                </c:pt>
              </c:strCache>
            </c:strRef>
          </c:cat>
          <c:val>
            <c:numRef>
              <c:f>Sheet1!$B$2:$B$4</c:f>
              <c:numCache>
                <c:formatCode>0.00%</c:formatCode>
                <c:ptCount val="3"/>
                <c:pt idx="0">
                  <c:v>0.10199999999999999</c:v>
                </c:pt>
                <c:pt idx="1">
                  <c:v>0.65900000000000003</c:v>
                </c:pt>
                <c:pt idx="2">
                  <c:v>0.224</c:v>
                </c:pt>
              </c:numCache>
            </c:numRef>
          </c:val>
          <c:extLst>
            <c:ext xmlns:c16="http://schemas.microsoft.com/office/drawing/2014/chart" uri="{C3380CC4-5D6E-409C-BE32-E72D297353CC}">
              <c16:uniqueId val="{00000000-88DD-4618-8582-63421301674C}"/>
            </c:ext>
          </c:extLst>
        </c:ser>
        <c:ser>
          <c:idx val="1"/>
          <c:order val="1"/>
          <c:tx>
            <c:strRef>
              <c:f>Sheet1!$C$1</c:f>
              <c:strCache>
                <c:ptCount val="1"/>
                <c:pt idx="0">
                  <c:v>2020 duomenys</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Stipriai domisi būsimąja profesija</c:v>
                </c:pt>
                <c:pt idx="1">
                  <c:v>Vidutiniškai domisi būsimąja profesija</c:v>
                </c:pt>
                <c:pt idx="2">
                  <c:v>Mažai domisi ir nesąmoningai renkasi</c:v>
                </c:pt>
              </c:strCache>
            </c:strRef>
          </c:cat>
          <c:val>
            <c:numRef>
              <c:f>Sheet1!$C$2:$C$4</c:f>
              <c:numCache>
                <c:formatCode>0.00%</c:formatCode>
                <c:ptCount val="3"/>
                <c:pt idx="0">
                  <c:v>0.16</c:v>
                </c:pt>
                <c:pt idx="1">
                  <c:v>0.82299999999999995</c:v>
                </c:pt>
                <c:pt idx="2">
                  <c:v>1.7000000000000001E-2</c:v>
                </c:pt>
              </c:numCache>
            </c:numRef>
          </c:val>
          <c:extLst>
            <c:ext xmlns:c16="http://schemas.microsoft.com/office/drawing/2014/chart" uri="{C3380CC4-5D6E-409C-BE32-E72D297353CC}">
              <c16:uniqueId val="{00000001-88DD-4618-8582-63421301674C}"/>
            </c:ext>
          </c:extLst>
        </c:ser>
        <c:dLbls>
          <c:dLblPos val="inEnd"/>
          <c:showLegendKey val="0"/>
          <c:showVal val="1"/>
          <c:showCatName val="0"/>
          <c:showSerName val="0"/>
          <c:showPercent val="0"/>
          <c:showBubbleSize val="0"/>
        </c:dLbls>
        <c:gapWidth val="65"/>
        <c:axId val="886959279"/>
        <c:axId val="823514207"/>
      </c:barChart>
      <c:catAx>
        <c:axId val="88695927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823514207"/>
        <c:crosses val="autoZero"/>
        <c:auto val="1"/>
        <c:lblAlgn val="ctr"/>
        <c:lblOffset val="100"/>
        <c:noMultiLvlLbl val="0"/>
      </c:catAx>
      <c:valAx>
        <c:axId val="823514207"/>
        <c:scaling>
          <c:orientation val="minMax"/>
        </c:scaling>
        <c:delete val="1"/>
        <c:axPos val="l"/>
        <c:numFmt formatCode="0.00%" sourceLinked="1"/>
        <c:majorTickMark val="none"/>
        <c:minorTickMark val="none"/>
        <c:tickLblPos val="nextTo"/>
        <c:crossAx val="88695927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Ketina (2010-2011)</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 Ketinate studijas tęsti toje pačioje srityje Lietuvoje</c:v>
                </c:pt>
                <c:pt idx="1">
                  <c:v> Ketinate studijas tęsti toje pačioje srityje užsienyje</c:v>
                </c:pt>
                <c:pt idx="2">
                  <c:v> Ketinate studijas tęsti, tačiau kitoje srityje Lietuvoje</c:v>
                </c:pt>
                <c:pt idx="3">
                  <c:v> Ketinate studijas tęsti kitoje srityje užsienyje</c:v>
                </c:pt>
              </c:strCache>
            </c:strRef>
          </c:cat>
          <c:val>
            <c:numRef>
              <c:f>Sheet1!$B$2:$B$5</c:f>
              <c:numCache>
                <c:formatCode>0.00%</c:formatCode>
                <c:ptCount val="4"/>
                <c:pt idx="0">
                  <c:v>0.54300000000000004</c:v>
                </c:pt>
                <c:pt idx="1">
                  <c:v>0.21099999999999999</c:v>
                </c:pt>
                <c:pt idx="2">
                  <c:v>0.26400000000000001</c:v>
                </c:pt>
                <c:pt idx="3">
                  <c:v>0.13300000000000001</c:v>
                </c:pt>
              </c:numCache>
            </c:numRef>
          </c:val>
          <c:extLst>
            <c:ext xmlns:c16="http://schemas.microsoft.com/office/drawing/2014/chart" uri="{C3380CC4-5D6E-409C-BE32-E72D297353CC}">
              <c16:uniqueId val="{00000000-09BB-46B0-987E-BC092130B5A0}"/>
            </c:ext>
          </c:extLst>
        </c:ser>
        <c:ser>
          <c:idx val="1"/>
          <c:order val="1"/>
          <c:tx>
            <c:strRef>
              <c:f>Sheet1!$C$1</c:f>
              <c:strCache>
                <c:ptCount val="1"/>
                <c:pt idx="0">
                  <c:v>Ketina 2020)</c:v>
                </c:pt>
              </c:strCache>
            </c:strRef>
          </c:tx>
          <c:spPr>
            <a:solidFill>
              <a:schemeClr val="accent1">
                <a:lumMod val="40000"/>
                <a:lumOff val="6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 Ketinate studijas tęsti toje pačioje srityje Lietuvoje</c:v>
                </c:pt>
                <c:pt idx="1">
                  <c:v> Ketinate studijas tęsti toje pačioje srityje užsienyje</c:v>
                </c:pt>
                <c:pt idx="2">
                  <c:v> Ketinate studijas tęsti, tačiau kitoje srityje Lietuvoje</c:v>
                </c:pt>
                <c:pt idx="3">
                  <c:v> Ketinate studijas tęsti kitoje srityje užsienyje</c:v>
                </c:pt>
              </c:strCache>
            </c:strRef>
          </c:cat>
          <c:val>
            <c:numRef>
              <c:f>Sheet1!$C$2:$C$5</c:f>
              <c:numCache>
                <c:formatCode>0.00%</c:formatCode>
                <c:ptCount val="4"/>
                <c:pt idx="0">
                  <c:v>0.42</c:v>
                </c:pt>
                <c:pt idx="1">
                  <c:v>0.153</c:v>
                </c:pt>
                <c:pt idx="2">
                  <c:v>0.153</c:v>
                </c:pt>
                <c:pt idx="3">
                  <c:v>4.4999999999999998E-2</c:v>
                </c:pt>
              </c:numCache>
            </c:numRef>
          </c:val>
          <c:extLst>
            <c:ext xmlns:c16="http://schemas.microsoft.com/office/drawing/2014/chart" uri="{C3380CC4-5D6E-409C-BE32-E72D297353CC}">
              <c16:uniqueId val="{00000001-09BB-46B0-987E-BC092130B5A0}"/>
            </c:ext>
          </c:extLst>
        </c:ser>
        <c:dLbls>
          <c:dLblPos val="inEnd"/>
          <c:showLegendKey val="0"/>
          <c:showVal val="1"/>
          <c:showCatName val="0"/>
          <c:showSerName val="0"/>
          <c:showPercent val="0"/>
          <c:showBubbleSize val="0"/>
        </c:dLbls>
        <c:gapWidth val="65"/>
        <c:axId val="758132943"/>
        <c:axId val="1315197231"/>
      </c:barChart>
      <c:catAx>
        <c:axId val="758132943"/>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1315197231"/>
        <c:crosses val="autoZero"/>
        <c:auto val="1"/>
        <c:lblAlgn val="ctr"/>
        <c:lblOffset val="100"/>
        <c:noMultiLvlLbl val="0"/>
      </c:catAx>
      <c:valAx>
        <c:axId val="1315197231"/>
        <c:scaling>
          <c:orientation val="minMax"/>
        </c:scaling>
        <c:delete val="0"/>
        <c:axPos val="b"/>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crossAx val="758132943"/>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lt-LT" sz="1400" dirty="0"/>
              <a:t>Jei dirbate, koks Jūsų šiuo metu darbinis statusas?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lt-LT"/>
        </a:p>
      </c:txPr>
    </c:title>
    <c:autoTitleDeleted val="0"/>
    <c:plotArea>
      <c:layout>
        <c:manualLayout>
          <c:layoutTarget val="inner"/>
          <c:xMode val="edge"/>
          <c:yMode val="edge"/>
          <c:x val="2.578125317190615E-2"/>
          <c:y val="0.11935107537712619"/>
          <c:w val="0.94843749365618768"/>
          <c:h val="0.53037214994241999"/>
        </c:manualLayout>
      </c:layout>
      <c:barChart>
        <c:barDir val="col"/>
        <c:grouping val="clustered"/>
        <c:varyColors val="0"/>
        <c:ser>
          <c:idx val="0"/>
          <c:order val="0"/>
          <c:tx>
            <c:strRef>
              <c:f>Sheet1!$B$1</c:f>
              <c:strCache>
                <c:ptCount val="1"/>
                <c:pt idx="0">
                  <c:v>2010-2011 duomenys</c:v>
                </c:pt>
              </c:strCache>
            </c:strRef>
          </c:tx>
          <c:spPr>
            <a:solidFill>
              <a:schemeClr val="accent1">
                <a:lumMod val="50000"/>
              </a:schemeClr>
            </a:solidFill>
            <a:ln w="9525" cap="flat" cmpd="sng" algn="ctr">
              <a:solidFill>
                <a:schemeClr val="lt1">
                  <a:alpha val="50000"/>
                </a:schemeClr>
              </a:solidFill>
              <a:round/>
            </a:ln>
            <a:effectLst/>
          </c:spPr>
          <c:invertIfNegative val="0"/>
          <c:dLbls>
            <c:dLbl>
              <c:idx val="0"/>
              <c:tx>
                <c:rich>
                  <a:bodyPr/>
                  <a:lstStyle/>
                  <a:p>
                    <a:fld id="{095B564B-F7DD-4346-B3EB-8694BFF2E48F}"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251-4676-8A97-4E33F8F2B181}"/>
                </c:ext>
              </c:extLst>
            </c:dLbl>
            <c:dLbl>
              <c:idx val="1"/>
              <c:tx>
                <c:rich>
                  <a:bodyPr/>
                  <a:lstStyle/>
                  <a:p>
                    <a:fld id="{21D3B8D3-DD8D-4114-AEDE-69BC1E0C8867}"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251-4676-8A97-4E33F8F2B181}"/>
                </c:ext>
              </c:extLst>
            </c:dLbl>
            <c:dLbl>
              <c:idx val="2"/>
              <c:tx>
                <c:rich>
                  <a:bodyPr/>
                  <a:lstStyle/>
                  <a:p>
                    <a:fld id="{ED2993D3-A095-405A-9327-20329A9DBC68}"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251-4676-8A97-4E33F8F2B181}"/>
                </c:ext>
              </c:extLst>
            </c:dLbl>
            <c:dLbl>
              <c:idx val="3"/>
              <c:tx>
                <c:rich>
                  <a:bodyPr/>
                  <a:lstStyle/>
                  <a:p>
                    <a:fld id="{5474013F-9989-4C04-A88E-D0898B0ED520}"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251-4676-8A97-4E33F8F2B181}"/>
                </c:ext>
              </c:extLst>
            </c:dLbl>
            <c:dLbl>
              <c:idx val="4"/>
              <c:tx>
                <c:rich>
                  <a:bodyPr/>
                  <a:lstStyle/>
                  <a:p>
                    <a:fld id="{CC479A1F-16AB-4E0A-8DAC-751D86952054}"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251-4676-8A97-4E33F8F2B181}"/>
                </c:ext>
              </c:extLst>
            </c:dLbl>
            <c:dLbl>
              <c:idx val="5"/>
              <c:tx>
                <c:rich>
                  <a:bodyPr/>
                  <a:lstStyle/>
                  <a:p>
                    <a:fld id="{68D1BF24-6179-4517-AA27-071834C6C8CF}"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251-4676-8A97-4E33F8F2B18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Esate samdomas darbuotojas</c:v>
                </c:pt>
                <c:pt idx="1">
                  <c:v>Dirbate pagal verslo liudijimą</c:v>
                </c:pt>
                <c:pt idx="2">
                  <c:v>Užsiimate individualia veikla</c:v>
                </c:pt>
                <c:pt idx="3">
                  <c:v>Turite savo verslą</c:v>
                </c:pt>
                <c:pt idx="4">
                  <c:v>Esate ir samdomas darbuotojas ir turite verslą</c:v>
                </c:pt>
                <c:pt idx="5">
                  <c:v>Kita</c:v>
                </c:pt>
              </c:strCache>
            </c:strRef>
          </c:cat>
          <c:val>
            <c:numRef>
              <c:f>Sheet1!$B$2:$B$7</c:f>
              <c:numCache>
                <c:formatCode>General</c:formatCode>
                <c:ptCount val="6"/>
                <c:pt idx="0">
                  <c:v>84.9</c:v>
                </c:pt>
                <c:pt idx="1">
                  <c:v>3.7</c:v>
                </c:pt>
                <c:pt idx="2">
                  <c:v>2.9</c:v>
                </c:pt>
                <c:pt idx="3">
                  <c:v>3.5</c:v>
                </c:pt>
                <c:pt idx="4">
                  <c:v>3.4</c:v>
                </c:pt>
                <c:pt idx="5">
                  <c:v>0.8</c:v>
                </c:pt>
              </c:numCache>
            </c:numRef>
          </c:val>
          <c:extLst>
            <c:ext xmlns:c16="http://schemas.microsoft.com/office/drawing/2014/chart" uri="{C3380CC4-5D6E-409C-BE32-E72D297353CC}">
              <c16:uniqueId val="{00000006-F251-4676-8A97-4E33F8F2B181}"/>
            </c:ext>
          </c:extLst>
        </c:ser>
        <c:ser>
          <c:idx val="1"/>
          <c:order val="1"/>
          <c:tx>
            <c:strRef>
              <c:f>Sheet1!$C$1</c:f>
              <c:strCache>
                <c:ptCount val="1"/>
                <c:pt idx="0">
                  <c:v>2020 duomenys</c:v>
                </c:pt>
              </c:strCache>
            </c:strRef>
          </c:tx>
          <c:spPr>
            <a:solidFill>
              <a:schemeClr val="accent1">
                <a:tint val="77000"/>
                <a:alpha val="85000"/>
              </a:schemeClr>
            </a:solidFill>
            <a:ln w="9525" cap="flat" cmpd="sng" algn="ctr">
              <a:solidFill>
                <a:schemeClr val="lt1">
                  <a:alpha val="50000"/>
                </a:schemeClr>
              </a:solidFill>
              <a:round/>
            </a:ln>
            <a:effectLst/>
          </c:spPr>
          <c:invertIfNegative val="0"/>
          <c:dLbls>
            <c:dLbl>
              <c:idx val="0"/>
              <c:tx>
                <c:rich>
                  <a:bodyPr/>
                  <a:lstStyle/>
                  <a:p>
                    <a:fld id="{3DDB302B-9326-460B-A67D-205EF450A23B}"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251-4676-8A97-4E33F8F2B181}"/>
                </c:ext>
              </c:extLst>
            </c:dLbl>
            <c:dLbl>
              <c:idx val="1"/>
              <c:tx>
                <c:rich>
                  <a:bodyPr/>
                  <a:lstStyle/>
                  <a:p>
                    <a:fld id="{3ADED9F9-5D1F-4907-9048-3D5D4CC5B47E}"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F251-4676-8A97-4E33F8F2B181}"/>
                </c:ext>
              </c:extLst>
            </c:dLbl>
            <c:dLbl>
              <c:idx val="2"/>
              <c:tx>
                <c:rich>
                  <a:bodyPr/>
                  <a:lstStyle/>
                  <a:p>
                    <a:fld id="{146C92F3-B5A5-468D-9213-DF1FC5B6D4A9}"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251-4676-8A97-4E33F8F2B181}"/>
                </c:ext>
              </c:extLst>
            </c:dLbl>
            <c:dLbl>
              <c:idx val="3"/>
              <c:tx>
                <c:rich>
                  <a:bodyPr/>
                  <a:lstStyle/>
                  <a:p>
                    <a:fld id="{43253711-8E56-4D69-A529-13B4BB8C6356}"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F251-4676-8A97-4E33F8F2B181}"/>
                </c:ext>
              </c:extLst>
            </c:dLbl>
            <c:dLbl>
              <c:idx val="4"/>
              <c:tx>
                <c:rich>
                  <a:bodyPr/>
                  <a:lstStyle/>
                  <a:p>
                    <a:fld id="{637E3639-6170-4BA7-9263-3985EB935375}" type="VALUE">
                      <a:rPr lang="en-US"/>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251-4676-8A97-4E33F8F2B181}"/>
                </c:ext>
              </c:extLst>
            </c:dLbl>
            <c:dLbl>
              <c:idx val="5"/>
              <c:tx>
                <c:rich>
                  <a:bodyPr/>
                  <a:lstStyle/>
                  <a:p>
                    <a:r>
                      <a:rPr lang="en-US"/>
                      <a:t>0,9%</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F251-4676-8A97-4E33F8F2B18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Esate samdomas darbuotojas</c:v>
                </c:pt>
                <c:pt idx="1">
                  <c:v>Dirbate pagal verslo liudijimą</c:v>
                </c:pt>
                <c:pt idx="2">
                  <c:v>Užsiimate individualia veikla</c:v>
                </c:pt>
                <c:pt idx="3">
                  <c:v>Turite savo verslą</c:v>
                </c:pt>
                <c:pt idx="4">
                  <c:v>Esate ir samdomas darbuotojas ir turite verslą</c:v>
                </c:pt>
                <c:pt idx="5">
                  <c:v>Kita</c:v>
                </c:pt>
              </c:strCache>
            </c:strRef>
          </c:cat>
          <c:val>
            <c:numRef>
              <c:f>Sheet1!$C$2:$C$7</c:f>
              <c:numCache>
                <c:formatCode>###0.0</c:formatCode>
                <c:ptCount val="6"/>
                <c:pt idx="0">
                  <c:v>64.161849710982665</c:v>
                </c:pt>
                <c:pt idx="1">
                  <c:v>15.751445086705202</c:v>
                </c:pt>
                <c:pt idx="2">
                  <c:v>13.439306358381502</c:v>
                </c:pt>
                <c:pt idx="3">
                  <c:v>4.7687861271676297</c:v>
                </c:pt>
                <c:pt idx="4">
                  <c:v>1.0115606936416186</c:v>
                </c:pt>
                <c:pt idx="5" formatCode="####.0">
                  <c:v>0.86705202312138696</c:v>
                </c:pt>
              </c:numCache>
            </c:numRef>
          </c:val>
          <c:extLst>
            <c:ext xmlns:c16="http://schemas.microsoft.com/office/drawing/2014/chart" uri="{C3380CC4-5D6E-409C-BE32-E72D297353CC}">
              <c16:uniqueId val="{0000000D-F251-4676-8A97-4E33F8F2B181}"/>
            </c:ext>
          </c:extLst>
        </c:ser>
        <c:dLbls>
          <c:dLblPos val="inEnd"/>
          <c:showLegendKey val="0"/>
          <c:showVal val="1"/>
          <c:showCatName val="0"/>
          <c:showSerName val="0"/>
          <c:showPercent val="0"/>
          <c:showBubbleSize val="0"/>
        </c:dLbls>
        <c:gapWidth val="65"/>
        <c:axId val="1419574304"/>
        <c:axId val="819901792"/>
      </c:barChart>
      <c:catAx>
        <c:axId val="14195743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t-LT"/>
          </a:p>
        </c:txPr>
        <c:crossAx val="819901792"/>
        <c:crosses val="autoZero"/>
        <c:auto val="1"/>
        <c:lblAlgn val="ctr"/>
        <c:lblOffset val="100"/>
        <c:noMultiLvlLbl val="0"/>
      </c:catAx>
      <c:valAx>
        <c:axId val="819901792"/>
        <c:scaling>
          <c:orientation val="minMax"/>
        </c:scaling>
        <c:delete val="1"/>
        <c:axPos val="l"/>
        <c:numFmt formatCode="General" sourceLinked="1"/>
        <c:majorTickMark val="none"/>
        <c:minorTickMark val="none"/>
        <c:tickLblPos val="nextTo"/>
        <c:crossAx val="1419574304"/>
        <c:crosses val="autoZero"/>
        <c:crossBetween val="between"/>
      </c:valAx>
      <c:spPr>
        <a:noFill/>
        <a:ln w="25400">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3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8EF8C3-B68C-4CB8-8A93-897E910B5C45}" type="datetimeFigureOut">
              <a:rPr lang="lt-LT" smtClean="0"/>
              <a:t>2021.02.08</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FE4D3-2499-4007-8FB8-9BFEC81A5812}" type="slidenum">
              <a:rPr lang="lt-LT" smtClean="0"/>
              <a:t>‹#›</a:t>
            </a:fld>
            <a:endParaRPr lang="lt-LT"/>
          </a:p>
        </p:txBody>
      </p:sp>
    </p:spTree>
    <p:extLst>
      <p:ext uri="{BB962C8B-B14F-4D97-AF65-F5344CB8AC3E}">
        <p14:creationId xmlns:p14="http://schemas.microsoft.com/office/powerpoint/2010/main" val="204840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Tyrimui naudoti paprasti ir agreguoti arba suminiai rodikliai, t. y. kai vienam rodikliui išmatuoti yra naudojama keletas indikatorių. Kiekvienas indikatorius matuojamas </a:t>
            </a:r>
            <a:r>
              <a:rPr lang="lt-LT" dirty="0" err="1"/>
              <a:t>ranginėmis</a:t>
            </a:r>
            <a:r>
              <a:rPr lang="lt-LT" dirty="0"/>
              <a:t> arba binarinėmis skalėmis. Suminio rodiklio reikšmė kiekvienam tiriamajam gaunama susumavus atskirų to rodiklio indikatorių rangų reikšmes. </a:t>
            </a:r>
          </a:p>
          <a:p>
            <a:endParaRPr lang="lt-LT" dirty="0"/>
          </a:p>
          <a:p>
            <a:r>
              <a:rPr lang="lt-LT" dirty="0"/>
              <a:t>Suminius rodiklius naudoja ir edukologijos, psichologijos, socialinio darbo tyrėjai ir mokslininkai, todėl, kad vienu klausimu arba anketos vienetu galima paklausti tik apie vieną tam tikro elgesio rūšies požymį arba aspektą, kuris pilnai neatspindi elgesio visumos. Jei mes matuotume ir analizuotume, lygintume kiekvieną požymį atskirai, apsunkintume sau visumos supratimą, kadangi vienas tos pačios elgesio rūšies požymis gali pasireikšti stipriau, o kitas silpniau.</a:t>
            </a:r>
          </a:p>
        </p:txBody>
      </p:sp>
      <p:sp>
        <p:nvSpPr>
          <p:cNvPr id="4" name="Slide Number Placeholder 3"/>
          <p:cNvSpPr>
            <a:spLocks noGrp="1"/>
          </p:cNvSpPr>
          <p:nvPr>
            <p:ph type="sldNum" sz="quarter" idx="5"/>
          </p:nvPr>
        </p:nvSpPr>
        <p:spPr/>
        <p:txBody>
          <a:bodyPr/>
          <a:lstStyle/>
          <a:p>
            <a:fld id="{776FE4D3-2499-4007-8FB8-9BFEC81A5812}" type="slidenum">
              <a:rPr lang="lt-LT" smtClean="0"/>
              <a:t>8</a:t>
            </a:fld>
            <a:endParaRPr lang="lt-LT"/>
          </a:p>
        </p:txBody>
      </p:sp>
    </p:spTree>
    <p:extLst>
      <p:ext uri="{BB962C8B-B14F-4D97-AF65-F5344CB8AC3E}">
        <p14:creationId xmlns:p14="http://schemas.microsoft.com/office/powerpoint/2010/main" val="3359319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800" b="0" dirty="0">
                <a:effectLst/>
                <a:latin typeface="Times New Roman" panose="02020603050405020304" pitchFamily="18" charset="0"/>
                <a:ea typeface="Calibri" panose="020F0502020204030204" pitchFamily="34" charset="0"/>
              </a:rPr>
              <a:t>Politinio-pilietinio aktyvumo rodiklis </a:t>
            </a:r>
            <a:r>
              <a:rPr lang="lt-LT" sz="1800" dirty="0">
                <a:effectLst/>
                <a:latin typeface="Times New Roman" panose="02020603050405020304" pitchFamily="18" charset="0"/>
                <a:ea typeface="Calibri" panose="020F0502020204030204" pitchFamily="34" charset="0"/>
              </a:rPr>
              <a:t>– matuojamas 8 indikatoriais apie dalyvavimą rinkimuose, domėjimąsi politinių partijų programomis, politikų veikla, dalyvavimą politinių partijų veikloje ir </a:t>
            </a:r>
            <a:r>
              <a:rPr lang="lt-LT" sz="1800" dirty="0" err="1">
                <a:effectLst/>
                <a:latin typeface="Times New Roman" panose="02020603050405020304" pitchFamily="18" charset="0"/>
                <a:ea typeface="Calibri" panose="020F0502020204030204" pitchFamily="34" charset="0"/>
              </a:rPr>
              <a:t>pan</a:t>
            </a:r>
            <a:endParaRPr lang="lt-LT" sz="1800" dirty="0">
              <a:effectLst/>
              <a:latin typeface="Times New Roman" panose="02020603050405020304" pitchFamily="18" charset="0"/>
              <a:ea typeface="Calibri" panose="020F0502020204030204" pitchFamily="34" charset="0"/>
            </a:endParaRPr>
          </a:p>
          <a:p>
            <a:r>
              <a:rPr lang="lt-LT" sz="1800" b="0" dirty="0">
                <a:effectLst/>
                <a:latin typeface="Times New Roman" panose="02020603050405020304" pitchFamily="18" charset="0"/>
                <a:ea typeface="Calibri" panose="020F0502020204030204" pitchFamily="34" charset="0"/>
              </a:rPr>
              <a:t>Aplinkos politinio-pilietinio aktyvumo rodiklis </a:t>
            </a:r>
            <a:r>
              <a:rPr lang="lt-LT" sz="1800" dirty="0">
                <a:effectLst/>
                <a:latin typeface="Times New Roman" panose="02020603050405020304" pitchFamily="18" charset="0"/>
                <a:ea typeface="Calibri" panose="020F0502020204030204" pitchFamily="34" charset="0"/>
              </a:rPr>
              <a:t>– matuojamas 5 indikatoriais apie politinio-pilietinio aktyvumo apraiškas jaunuolį supančių žmonių (tėvų, mokytojų, draugų) elgesyje, pokalbių temose</a:t>
            </a:r>
          </a:p>
          <a:p>
            <a:r>
              <a:rPr lang="lt-LT" sz="2800" b="0" dirty="0"/>
              <a:t>Požiūrio į politiką negatyvumas </a:t>
            </a:r>
            <a:r>
              <a:rPr lang="lt-LT" sz="1800" dirty="0">
                <a:effectLst/>
                <a:latin typeface="Times New Roman" panose="02020603050405020304" pitchFamily="18" charset="0"/>
                <a:ea typeface="Calibri" panose="020F0502020204030204" pitchFamily="34" charset="0"/>
              </a:rPr>
              <a:t>matuojamas 6 indikatoriais, tiriančiais nuostatas į politiką, politikus, partijas ir jų veiksmus, kuris atspindi požiūrio į politiką negatyvumą. </a:t>
            </a:r>
          </a:p>
          <a:p>
            <a:r>
              <a:rPr lang="lt-LT" sz="2800" dirty="0"/>
              <a:t>Pilietiškumo – labdaringumo rodiklis </a:t>
            </a:r>
            <a:r>
              <a:rPr lang="lt-LT" sz="1800" dirty="0">
                <a:effectLst/>
                <a:latin typeface="Times New Roman" panose="02020603050405020304" pitchFamily="18" charset="0"/>
                <a:ea typeface="Calibri" panose="020F0502020204030204" pitchFamily="34" charset="0"/>
              </a:rPr>
              <a:t>matuojamas 6 indikatoriais, atspindinčiais pilietinio aktyvumo ir labdaringumo apraiškas, pvz., dalyvavimą ir aukojimą labdaros paramos renginiuose, dalyvavimą kaimynystės gyventojų susirinkimuose ir pan. </a:t>
            </a:r>
            <a:endParaRPr lang="lt-LT" dirty="0"/>
          </a:p>
        </p:txBody>
      </p:sp>
      <p:sp>
        <p:nvSpPr>
          <p:cNvPr id="4" name="Slide Number Placeholder 3"/>
          <p:cNvSpPr>
            <a:spLocks noGrp="1"/>
          </p:cNvSpPr>
          <p:nvPr>
            <p:ph type="sldNum" sz="quarter" idx="5"/>
          </p:nvPr>
        </p:nvSpPr>
        <p:spPr/>
        <p:txBody>
          <a:bodyPr/>
          <a:lstStyle/>
          <a:p>
            <a:fld id="{776FE4D3-2499-4007-8FB8-9BFEC81A5812}" type="slidenum">
              <a:rPr lang="lt-LT" smtClean="0"/>
              <a:t>34</a:t>
            </a:fld>
            <a:endParaRPr lang="lt-LT"/>
          </a:p>
        </p:txBody>
      </p:sp>
    </p:spTree>
    <p:extLst>
      <p:ext uri="{BB962C8B-B14F-4D97-AF65-F5344CB8AC3E}">
        <p14:creationId xmlns:p14="http://schemas.microsoft.com/office/powerpoint/2010/main" val="81290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776FE4D3-2499-4007-8FB8-9BFEC81A5812}" type="slidenum">
              <a:rPr lang="lt-LT" smtClean="0"/>
              <a:t>35</a:t>
            </a:fld>
            <a:endParaRPr lang="lt-LT"/>
          </a:p>
        </p:txBody>
      </p:sp>
    </p:spTree>
    <p:extLst>
      <p:ext uri="{BB962C8B-B14F-4D97-AF65-F5344CB8AC3E}">
        <p14:creationId xmlns:p14="http://schemas.microsoft.com/office/powerpoint/2010/main" val="232798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lt-LT"/>
              <a:t>Spustelėję redag. ruoš. pavad. stilių</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Spustelėję redag. ruoš. paantrš. stilių</a:t>
            </a:r>
            <a:endParaRPr lang="en-US" dirty="0"/>
          </a:p>
        </p:txBody>
      </p:sp>
      <p:sp>
        <p:nvSpPr>
          <p:cNvPr id="4" name="Date Placeholder 3"/>
          <p:cNvSpPr>
            <a:spLocks noGrp="1"/>
          </p:cNvSpPr>
          <p:nvPr>
            <p:ph type="dt" sz="half" idx="10"/>
          </p:nvPr>
        </p:nvSpPr>
        <p:spPr/>
        <p:txBody>
          <a:bodyPr/>
          <a:lstStyle/>
          <a:p>
            <a:fld id="{B1297103-9138-4844-8D97-48737CD61179}" type="datetimeFigureOut">
              <a:rPr lang="lt-LT" smtClean="0"/>
              <a:t>2021.02.08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460491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lt-LT"/>
              <a:t>Spustelėję redag. ruoš. pavad. stilių</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B1297103-9138-4844-8D97-48737CD61179}" type="datetimeFigureOut">
              <a:rPr lang="lt-LT" smtClean="0"/>
              <a:t>2021.02.08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414149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 ruoš. pavad. stilių</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Spustelėję redag. ruoš. teksto stilių</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B1297103-9138-4844-8D97-48737CD61179}" type="datetimeFigureOut">
              <a:rPr lang="lt-LT" smtClean="0"/>
              <a:t>2021.02.08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F7438A-D2B4-4AAD-B1EA-A8F83CB53267}" type="slidenum">
              <a:rPr lang="lt-LT" smtClean="0"/>
              <a:t>‹#›</a:t>
            </a:fld>
            <a:endParaRPr lang="lt-L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07437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lt-LT"/>
              <a:t>Spustelėję redag. ruoš. pavad. stilių</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B1297103-9138-4844-8D97-48737CD61179}" type="datetimeFigureOut">
              <a:rPr lang="lt-LT" smtClean="0"/>
              <a:t>2021.02.08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2216402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 ruoš. pavad.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Spustelėję redag. ruoš. teksto stilių</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B1297103-9138-4844-8D97-48737CD61179}" type="datetimeFigureOut">
              <a:rPr lang="lt-LT" smtClean="0"/>
              <a:t>2021.02.08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F7438A-D2B4-4AAD-B1EA-A8F83CB53267}" type="slidenum">
              <a:rPr lang="lt-LT" smtClean="0"/>
              <a:t>‹#›</a:t>
            </a:fld>
            <a:endParaRPr lang="lt-L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66223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lt-LT"/>
              <a:t>Spustelėję redag. ruoš. pavad.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Spustelėję redag. ruoš. teksto stilių</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B1297103-9138-4844-8D97-48737CD61179}" type="datetimeFigureOut">
              <a:rPr lang="lt-LT" smtClean="0"/>
              <a:t>2021.02.08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1106888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10"/>
          </p:nvPr>
        </p:nvSpPr>
        <p:spPr/>
        <p:txBody>
          <a:bodyPr/>
          <a:lstStyle/>
          <a:p>
            <a:fld id="{B1297103-9138-4844-8D97-48737CD61179}" type="datetimeFigureOut">
              <a:rPr lang="lt-LT" smtClean="0"/>
              <a:t>2021.02.08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842793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lt-LT"/>
              <a:t>Spustelėję redag. ruoš. pavad. stilių</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10"/>
          </p:nvPr>
        </p:nvSpPr>
        <p:spPr/>
        <p:txBody>
          <a:bodyPr/>
          <a:lstStyle/>
          <a:p>
            <a:fld id="{B1297103-9138-4844-8D97-48737CD61179}" type="datetimeFigureOut">
              <a:rPr lang="lt-LT" smtClean="0"/>
              <a:t>2021.02.08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2490464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lt-LT"/>
              <a:t>Spustelėję redag. ruoš. pavad. stilių</a:t>
            </a:r>
            <a:endParaRPr lang="en-US" dirty="0"/>
          </a:p>
        </p:txBody>
      </p:sp>
      <p:sp>
        <p:nvSpPr>
          <p:cNvPr id="3" name="Content Placeholder 2"/>
          <p:cNvSpPr>
            <a:spLocks noGrp="1"/>
          </p:cNvSpPr>
          <p:nvPr>
            <p:ph idx="1"/>
          </p:nvPr>
        </p:nvSpPr>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10"/>
          </p:nvPr>
        </p:nvSpPr>
        <p:spPr/>
        <p:txBody>
          <a:bodyPr/>
          <a:lstStyle/>
          <a:p>
            <a:fld id="{B1297103-9138-4844-8D97-48737CD61179}" type="datetimeFigureOut">
              <a:rPr lang="lt-LT" smtClean="0"/>
              <a:t>2021.02.08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206044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lt-LT"/>
              <a:t>Spustelėję redag. ruoš. pavad. stilių</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B1297103-9138-4844-8D97-48737CD61179}" type="datetimeFigureOut">
              <a:rPr lang="lt-LT" smtClean="0"/>
              <a:t>2021.02.08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368759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5" name="Date Placeholder 4"/>
          <p:cNvSpPr>
            <a:spLocks noGrp="1"/>
          </p:cNvSpPr>
          <p:nvPr>
            <p:ph type="dt" sz="half" idx="10"/>
          </p:nvPr>
        </p:nvSpPr>
        <p:spPr/>
        <p:txBody>
          <a:bodyPr/>
          <a:lstStyle/>
          <a:p>
            <a:fld id="{B1297103-9138-4844-8D97-48737CD61179}" type="datetimeFigureOut">
              <a:rPr lang="lt-LT" smtClean="0"/>
              <a:t>2021.02.08</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59083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a:t>Spustelėję redag. ruoš. pavad. stilių</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7" name="Date Placeholder 6"/>
          <p:cNvSpPr>
            <a:spLocks noGrp="1"/>
          </p:cNvSpPr>
          <p:nvPr>
            <p:ph type="dt" sz="half" idx="10"/>
          </p:nvPr>
        </p:nvSpPr>
        <p:spPr/>
        <p:txBody>
          <a:bodyPr/>
          <a:lstStyle/>
          <a:p>
            <a:fld id="{B1297103-9138-4844-8D97-48737CD61179}" type="datetimeFigureOut">
              <a:rPr lang="lt-LT" smtClean="0"/>
              <a:t>2021.02.08</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71022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lt-LT"/>
              <a:t>Spustelėję redag. ruoš. pavad. stilių</a:t>
            </a:r>
            <a:endParaRPr lang="en-US" dirty="0"/>
          </a:p>
        </p:txBody>
      </p:sp>
      <p:sp>
        <p:nvSpPr>
          <p:cNvPr id="3" name="Date Placeholder 2"/>
          <p:cNvSpPr>
            <a:spLocks noGrp="1"/>
          </p:cNvSpPr>
          <p:nvPr>
            <p:ph type="dt" sz="half" idx="10"/>
          </p:nvPr>
        </p:nvSpPr>
        <p:spPr/>
        <p:txBody>
          <a:bodyPr/>
          <a:lstStyle/>
          <a:p>
            <a:fld id="{B1297103-9138-4844-8D97-48737CD61179}" type="datetimeFigureOut">
              <a:rPr lang="lt-LT" smtClean="0"/>
              <a:t>2021.02.08</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366250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97103-9138-4844-8D97-48737CD61179}" type="datetimeFigureOut">
              <a:rPr lang="lt-LT" smtClean="0"/>
              <a:t>2021.02.08</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2437945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lt-LT"/>
              <a:t>Spustelėję redag. ruoš. pavad. stilių</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lt-LT"/>
              <a:t>Spustelėję redag. ruoš. teksto stilių</a:t>
            </a:r>
          </a:p>
        </p:txBody>
      </p:sp>
      <p:sp>
        <p:nvSpPr>
          <p:cNvPr id="5" name="Date Placeholder 4"/>
          <p:cNvSpPr>
            <a:spLocks noGrp="1"/>
          </p:cNvSpPr>
          <p:nvPr>
            <p:ph type="dt" sz="half" idx="10"/>
          </p:nvPr>
        </p:nvSpPr>
        <p:spPr/>
        <p:txBody>
          <a:bodyPr/>
          <a:lstStyle/>
          <a:p>
            <a:fld id="{B1297103-9138-4844-8D97-48737CD61179}" type="datetimeFigureOut">
              <a:rPr lang="lt-LT" smtClean="0"/>
              <a:t>2021.02.08</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129251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lt-LT"/>
              <a:t>Spustelėję redag. ruoš. pavad. stilių</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 norėdami įtraukti pav.</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Spustelėję redag. ruoš. teksto stilių</a:t>
            </a:r>
          </a:p>
        </p:txBody>
      </p:sp>
      <p:sp>
        <p:nvSpPr>
          <p:cNvPr id="5" name="Date Placeholder 4"/>
          <p:cNvSpPr>
            <a:spLocks noGrp="1"/>
          </p:cNvSpPr>
          <p:nvPr>
            <p:ph type="dt" sz="half" idx="10"/>
          </p:nvPr>
        </p:nvSpPr>
        <p:spPr/>
        <p:txBody>
          <a:bodyPr/>
          <a:lstStyle/>
          <a:p>
            <a:fld id="{B1297103-9138-4844-8D97-48737CD61179}" type="datetimeFigureOut">
              <a:rPr lang="lt-LT" smtClean="0"/>
              <a:t>2021.02.08</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B2F7438A-D2B4-4AAD-B1EA-A8F83CB53267}" type="slidenum">
              <a:rPr lang="lt-LT" smtClean="0"/>
              <a:t>‹#›</a:t>
            </a:fld>
            <a:endParaRPr lang="lt-LT"/>
          </a:p>
        </p:txBody>
      </p:sp>
    </p:spTree>
    <p:extLst>
      <p:ext uri="{BB962C8B-B14F-4D97-AF65-F5344CB8AC3E}">
        <p14:creationId xmlns:p14="http://schemas.microsoft.com/office/powerpoint/2010/main" val="2795038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lt-LT"/>
              <a:t>Spustelėję redag. ruoš. pavad. stilių</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297103-9138-4844-8D97-48737CD61179}" type="datetimeFigureOut">
              <a:rPr lang="lt-LT" smtClean="0"/>
              <a:t>2021.02.08</a:t>
            </a:fld>
            <a:endParaRPr lang="lt-L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2F7438A-D2B4-4AAD-B1EA-A8F83CB53267}" type="slidenum">
              <a:rPr lang="lt-LT" smtClean="0"/>
              <a:t>‹#›</a:t>
            </a:fld>
            <a:endParaRPr lang="lt-LT"/>
          </a:p>
        </p:txBody>
      </p:sp>
    </p:spTree>
    <p:extLst>
      <p:ext uri="{BB962C8B-B14F-4D97-AF65-F5344CB8AC3E}">
        <p14:creationId xmlns:p14="http://schemas.microsoft.com/office/powerpoint/2010/main" val="4018705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5.xml"/></Relationships>
</file>

<file path=ppt/slides/_rels/slide36.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EFE6A-18A7-4412-9CC5-FFF97EE891E2}"/>
              </a:ext>
            </a:extLst>
          </p:cNvPr>
          <p:cNvSpPr>
            <a:spLocks noGrp="1"/>
          </p:cNvSpPr>
          <p:nvPr>
            <p:ph type="title"/>
          </p:nvPr>
        </p:nvSpPr>
        <p:spPr/>
        <p:txBody>
          <a:bodyPr>
            <a:normAutofit fontScale="90000"/>
          </a:bodyPr>
          <a:lstStyle/>
          <a:p>
            <a:pPr algn="ctr"/>
            <a:r>
              <a:rPr lang="lt-LT" sz="4400" dirty="0">
                <a:ea typeface="Calibri" panose="020F0502020204030204" pitchFamily="34" charset="0"/>
                <a:cs typeface="Times New Roman" panose="02020603050405020304" pitchFamily="18" charset="0"/>
              </a:rPr>
              <a:t>2020 M. J</a:t>
            </a:r>
            <a:r>
              <a:rPr lang="en-GB" sz="4400" dirty="0">
                <a:effectLst/>
                <a:ea typeface="Calibri" panose="020F0502020204030204" pitchFamily="34" charset="0"/>
                <a:cs typeface="Times New Roman" panose="02020603050405020304" pitchFamily="18" charset="0"/>
              </a:rPr>
              <a:t>AUNIMO PROBLEMATIKOS TYRIM</a:t>
            </a:r>
            <a:r>
              <a:rPr lang="lt-LT" sz="4400" dirty="0">
                <a:effectLst/>
                <a:ea typeface="Calibri" panose="020F0502020204030204" pitchFamily="34" charset="0"/>
                <a:cs typeface="Times New Roman" panose="02020603050405020304" pitchFamily="18" charset="0"/>
              </a:rPr>
              <a:t>O REZULTATŲ PRISTAYMAS</a:t>
            </a:r>
            <a:endParaRPr lang="lt-LT" sz="4400" dirty="0"/>
          </a:p>
        </p:txBody>
      </p:sp>
      <p:sp>
        <p:nvSpPr>
          <p:cNvPr id="3" name="Content Placeholder 2">
            <a:extLst>
              <a:ext uri="{FF2B5EF4-FFF2-40B4-BE49-F238E27FC236}">
                <a16:creationId xmlns:a16="http://schemas.microsoft.com/office/drawing/2014/main" id="{799F44D4-8BCD-4BA4-B56B-7454C1D9AB53}"/>
              </a:ext>
            </a:extLst>
          </p:cNvPr>
          <p:cNvSpPr>
            <a:spLocks noGrp="1"/>
          </p:cNvSpPr>
          <p:nvPr>
            <p:ph idx="1"/>
          </p:nvPr>
        </p:nvSpPr>
        <p:spPr/>
        <p:txBody>
          <a:bodyPr/>
          <a:lstStyle/>
          <a:p>
            <a:pPr algn="just"/>
            <a:r>
              <a:rPr lang="lt-LT" b="1" dirty="0"/>
              <a:t>Tyrimo užsakovai: </a:t>
            </a:r>
            <a:r>
              <a:rPr lang="pt-BR" dirty="0"/>
              <a:t>Jaunimo reikalų departamentas prie</a:t>
            </a:r>
            <a:r>
              <a:rPr lang="lt-LT" dirty="0"/>
              <a:t> </a:t>
            </a:r>
            <a:r>
              <a:rPr lang="pt-BR" dirty="0"/>
              <a:t>Socialinės apsaugos ir darbo ministerijos</a:t>
            </a:r>
            <a:r>
              <a:rPr lang="lt-LT" dirty="0"/>
              <a:t> ir Jaunimo tarptautinio bendradarbiavimo agentūra</a:t>
            </a:r>
          </a:p>
          <a:p>
            <a:endParaRPr lang="lt-LT" dirty="0"/>
          </a:p>
          <a:p>
            <a:endParaRPr lang="lt-LT" dirty="0"/>
          </a:p>
          <a:p>
            <a:endParaRPr lang="lt-LT" dirty="0"/>
          </a:p>
          <a:p>
            <a:endParaRPr lang="lt-LT" dirty="0"/>
          </a:p>
          <a:p>
            <a:endParaRPr lang="lt-LT" dirty="0"/>
          </a:p>
          <a:p>
            <a:endParaRPr lang="pt-BR" dirty="0"/>
          </a:p>
          <a:p>
            <a:pPr algn="just"/>
            <a:r>
              <a:rPr lang="lt-LT" b="1" dirty="0"/>
              <a:t>Tyrimo vykdytojas: </a:t>
            </a:r>
            <a:r>
              <a:rPr lang="lt-LT" dirty="0"/>
              <a:t>UAB „</a:t>
            </a:r>
            <a:r>
              <a:rPr lang="lt-LT" dirty="0" err="1"/>
              <a:t>Jarinta</a:t>
            </a:r>
            <a:r>
              <a:rPr lang="lt-LT" dirty="0"/>
              <a:t>“ </a:t>
            </a:r>
          </a:p>
        </p:txBody>
      </p:sp>
      <p:pic>
        <p:nvPicPr>
          <p:cNvPr id="5" name="Picture 4" descr="Diagram&#10;&#10;Description automatically generated">
            <a:extLst>
              <a:ext uri="{FF2B5EF4-FFF2-40B4-BE49-F238E27FC236}">
                <a16:creationId xmlns:a16="http://schemas.microsoft.com/office/drawing/2014/main" id="{94B0BFE2-5FD7-46A7-B36A-D70D2136D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862" y="2824390"/>
            <a:ext cx="4298157" cy="2014083"/>
          </a:xfrm>
          <a:prstGeom prst="rect">
            <a:avLst/>
          </a:prstGeom>
        </p:spPr>
      </p:pic>
      <p:pic>
        <p:nvPicPr>
          <p:cNvPr id="6" name="Picture 2" descr="Vizualinis indentitetas | JTBA">
            <a:extLst>
              <a:ext uri="{FF2B5EF4-FFF2-40B4-BE49-F238E27FC236}">
                <a16:creationId xmlns:a16="http://schemas.microsoft.com/office/drawing/2014/main" id="{3D1AC2C4-2EC6-4218-A2A6-12341D232F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75614" y="2824390"/>
            <a:ext cx="4365710" cy="20140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67EB5EE-6895-4274-B25D-729CA8E511B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975668" y="4725932"/>
            <a:ext cx="1798776" cy="1807251"/>
          </a:xfrm>
          <a:prstGeom prst="rect">
            <a:avLst/>
          </a:prstGeom>
        </p:spPr>
      </p:pic>
    </p:spTree>
    <p:extLst>
      <p:ext uri="{BB962C8B-B14F-4D97-AF65-F5344CB8AC3E}">
        <p14:creationId xmlns:p14="http://schemas.microsoft.com/office/powerpoint/2010/main" val="2726577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4" y="609601"/>
            <a:ext cx="8596668" cy="1205948"/>
          </a:xfrm>
        </p:spPr>
        <p:txBody>
          <a:bodyPr>
            <a:noAutofit/>
          </a:bodyPr>
          <a:lstStyle/>
          <a:p>
            <a:r>
              <a:rPr lang="lt-LT" dirty="0"/>
              <a:t>MOKYKLA: Moksleiviai, ketinantys po studijų užsienyje grįžti gyventi į Lietuvą, 2020 m.</a:t>
            </a:r>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6096000" y="2518398"/>
            <a:ext cx="3178002" cy="3880773"/>
          </a:xfrm>
        </p:spPr>
        <p:txBody>
          <a:bodyPr/>
          <a:lstStyle/>
          <a:p>
            <a:r>
              <a:rPr lang="lt-LT" dirty="0"/>
              <a:t>Po studijų ketinančių grįžti į Lietuvą moksleivių dalis siekia </a:t>
            </a:r>
            <a:r>
              <a:rPr lang="lt-LT" b="1" dirty="0"/>
              <a:t>17,1 proc. </a:t>
            </a:r>
          </a:p>
        </p:txBody>
      </p:sp>
      <p:graphicFrame>
        <p:nvGraphicFramePr>
          <p:cNvPr id="8" name="Chart 7">
            <a:extLst>
              <a:ext uri="{FF2B5EF4-FFF2-40B4-BE49-F238E27FC236}">
                <a16:creationId xmlns:a16="http://schemas.microsoft.com/office/drawing/2014/main" id="{5EB83F81-4802-496D-A1FD-D99D7396E6BA}"/>
              </a:ext>
            </a:extLst>
          </p:cNvPr>
          <p:cNvGraphicFramePr/>
          <p:nvPr>
            <p:extLst>
              <p:ext uri="{D42A27DB-BD31-4B8C-83A1-F6EECF244321}">
                <p14:modId xmlns:p14="http://schemas.microsoft.com/office/powerpoint/2010/main" val="1315343786"/>
              </p:ext>
            </p:extLst>
          </p:nvPr>
        </p:nvGraphicFramePr>
        <p:xfrm>
          <a:off x="677334" y="2518397"/>
          <a:ext cx="5418666"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6207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454050" y="329609"/>
            <a:ext cx="8998294" cy="1127051"/>
          </a:xfrm>
        </p:spPr>
        <p:txBody>
          <a:bodyPr>
            <a:normAutofit fontScale="90000"/>
          </a:bodyPr>
          <a:lstStyle/>
          <a:p>
            <a:r>
              <a:rPr lang="lt-LT" sz="4000" dirty="0"/>
              <a:t>MOKYKLA: Įvykių kontrolė ir gebėjimas įveikti problemas, 2020 m. ir 2010-2011 m.</a:t>
            </a:r>
          </a:p>
        </p:txBody>
      </p:sp>
      <p:sp>
        <p:nvSpPr>
          <p:cNvPr id="3" name="Turinio vietos rezervavimo ženklas 2"/>
          <p:cNvSpPr>
            <a:spLocks noGrp="1"/>
          </p:cNvSpPr>
          <p:nvPr>
            <p:ph idx="1"/>
          </p:nvPr>
        </p:nvSpPr>
        <p:spPr>
          <a:xfrm>
            <a:off x="6096000" y="2160104"/>
            <a:ext cx="3356344" cy="4325756"/>
          </a:xfrm>
        </p:spPr>
        <p:txBody>
          <a:bodyPr numCol="1">
            <a:noAutofit/>
          </a:bodyPr>
          <a:lstStyle/>
          <a:p>
            <a:pPr algn="just"/>
            <a:r>
              <a:rPr lang="lt-LT" dirty="0"/>
              <a:t>Lyginant rezultatus su 2010-2011 m. tyrimo duomenimis, </a:t>
            </a:r>
            <a:r>
              <a:rPr lang="lt-LT" b="1" dirty="0"/>
              <a:t>38 proc. daugiau</a:t>
            </a:r>
            <a:r>
              <a:rPr lang="lt-LT" dirty="0"/>
              <a:t> moksleivių gerai ir labai gerai kontroliuoja įvykius ir geba spręsti problemas. </a:t>
            </a:r>
          </a:p>
        </p:txBody>
      </p:sp>
      <p:graphicFrame>
        <p:nvGraphicFramePr>
          <p:cNvPr id="6" name="Chart 5">
            <a:extLst>
              <a:ext uri="{FF2B5EF4-FFF2-40B4-BE49-F238E27FC236}">
                <a16:creationId xmlns:a16="http://schemas.microsoft.com/office/drawing/2014/main" id="{E2DC064B-0802-4B63-AA3F-07C722DCCEFA}"/>
              </a:ext>
            </a:extLst>
          </p:cNvPr>
          <p:cNvGraphicFramePr/>
          <p:nvPr>
            <p:extLst>
              <p:ext uri="{D42A27DB-BD31-4B8C-83A1-F6EECF244321}">
                <p14:modId xmlns:p14="http://schemas.microsoft.com/office/powerpoint/2010/main" val="4186578887"/>
              </p:ext>
            </p:extLst>
          </p:nvPr>
        </p:nvGraphicFramePr>
        <p:xfrm>
          <a:off x="454050" y="2160103"/>
          <a:ext cx="5641950" cy="41479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652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4" y="609600"/>
            <a:ext cx="8596668" cy="1106669"/>
          </a:xfrm>
        </p:spPr>
        <p:txBody>
          <a:bodyPr>
            <a:noAutofit/>
          </a:bodyPr>
          <a:lstStyle/>
          <a:p>
            <a:r>
              <a:rPr lang="lt-LT" dirty="0"/>
              <a:t>MOKYKLA: Pažangumas, 2020 m. ir 2010-2011 m.</a:t>
            </a:r>
          </a:p>
        </p:txBody>
      </p:sp>
      <p:graphicFrame>
        <p:nvGraphicFramePr>
          <p:cNvPr id="4" name="Content Placeholder 3">
            <a:extLst>
              <a:ext uri="{FF2B5EF4-FFF2-40B4-BE49-F238E27FC236}">
                <a16:creationId xmlns:a16="http://schemas.microsoft.com/office/drawing/2014/main" id="{AEC4A28D-4D8D-4E71-B0C8-3FC8DACE8F69}"/>
              </a:ext>
            </a:extLst>
          </p:cNvPr>
          <p:cNvGraphicFramePr>
            <a:graphicFrameLocks noGrp="1"/>
          </p:cNvGraphicFramePr>
          <p:nvPr>
            <p:ph idx="1"/>
            <p:extLst>
              <p:ext uri="{D42A27DB-BD31-4B8C-83A1-F6EECF244321}">
                <p14:modId xmlns:p14="http://schemas.microsoft.com/office/powerpoint/2010/main" val="2201765126"/>
              </p:ext>
            </p:extLst>
          </p:nvPr>
        </p:nvGraphicFramePr>
        <p:xfrm>
          <a:off x="677335" y="2160588"/>
          <a:ext cx="5418666" cy="3881437"/>
        </p:xfrm>
        <a:graphic>
          <a:graphicData uri="http://schemas.openxmlformats.org/drawingml/2006/chart">
            <c:chart xmlns:c="http://schemas.openxmlformats.org/drawingml/2006/chart" xmlns:r="http://schemas.openxmlformats.org/officeDocument/2006/relationships" r:id="rId2"/>
          </a:graphicData>
        </a:graphic>
      </p:graphicFrame>
      <p:sp>
        <p:nvSpPr>
          <p:cNvPr id="5" name="Turinio vietos rezervavimo ženklas 2">
            <a:extLst>
              <a:ext uri="{FF2B5EF4-FFF2-40B4-BE49-F238E27FC236}">
                <a16:creationId xmlns:a16="http://schemas.microsoft.com/office/drawing/2014/main" id="{33210ADE-0A0F-4E5A-A196-880773E1E046}"/>
              </a:ext>
            </a:extLst>
          </p:cNvPr>
          <p:cNvSpPr txBox="1">
            <a:spLocks/>
          </p:cNvSpPr>
          <p:nvPr/>
        </p:nvSpPr>
        <p:spPr>
          <a:xfrm>
            <a:off x="6096000" y="2160588"/>
            <a:ext cx="3750365" cy="4325756"/>
          </a:xfrm>
          <a:prstGeom prst="rect">
            <a:avLst/>
          </a:prstGeom>
        </p:spPr>
        <p:txBody>
          <a:bodyPr vert="horz" lIns="91440" tIns="45720" rIns="91440" bIns="45720" numCol="1"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lt-LT" dirty="0"/>
              <a:t>Taip pat, lyginant su 2010-2011 m. tyrimo duomenimis, stipriai pakito moksleivių pažangumas: aukščiausiu balu (8.51-10) besimokančių moksleivių skaičius krito </a:t>
            </a:r>
            <a:r>
              <a:rPr lang="lt-LT" b="1" dirty="0"/>
              <a:t>net 20,4 proc.</a:t>
            </a:r>
            <a:r>
              <a:rPr lang="lt-LT" dirty="0"/>
              <a:t> ir žemiausiu balu (5-6.5) besimokančių moksleivių skaičius išaugo </a:t>
            </a:r>
            <a:r>
              <a:rPr lang="lt-LT" b="1" dirty="0"/>
              <a:t>16,4 proc. </a:t>
            </a:r>
          </a:p>
        </p:txBody>
      </p:sp>
    </p:spTree>
    <p:extLst>
      <p:ext uri="{BB962C8B-B14F-4D97-AF65-F5344CB8AC3E}">
        <p14:creationId xmlns:p14="http://schemas.microsoft.com/office/powerpoint/2010/main" val="112089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4" y="609600"/>
            <a:ext cx="8596668" cy="1152939"/>
          </a:xfrm>
        </p:spPr>
        <p:txBody>
          <a:bodyPr>
            <a:noAutofit/>
          </a:bodyPr>
          <a:lstStyle/>
          <a:p>
            <a:r>
              <a:rPr lang="lt-LT" dirty="0"/>
              <a:t>MOKYKLA: Domėjimasis būsima profesija, 2020 m. ir 2010-2011 m.</a:t>
            </a:r>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6096000" y="2160589"/>
            <a:ext cx="3178002" cy="3880773"/>
          </a:xfrm>
        </p:spPr>
        <p:txBody>
          <a:bodyPr/>
          <a:lstStyle/>
          <a:p>
            <a:r>
              <a:rPr lang="lt-LT" dirty="0"/>
              <a:t>Domėjimais būsima profesija šiek tiek mažėja, stipriai besidominčių būsima profesija dalis krito </a:t>
            </a:r>
            <a:r>
              <a:rPr lang="lt-LT" b="1" dirty="0"/>
              <a:t>13 proc. </a:t>
            </a:r>
          </a:p>
        </p:txBody>
      </p:sp>
      <p:graphicFrame>
        <p:nvGraphicFramePr>
          <p:cNvPr id="7" name="Chart 6">
            <a:extLst>
              <a:ext uri="{FF2B5EF4-FFF2-40B4-BE49-F238E27FC236}">
                <a16:creationId xmlns:a16="http://schemas.microsoft.com/office/drawing/2014/main" id="{13D39D23-6A09-40AD-82A5-E68B93B72CED}"/>
              </a:ext>
            </a:extLst>
          </p:cNvPr>
          <p:cNvGraphicFramePr/>
          <p:nvPr>
            <p:extLst>
              <p:ext uri="{D42A27DB-BD31-4B8C-83A1-F6EECF244321}">
                <p14:modId xmlns:p14="http://schemas.microsoft.com/office/powerpoint/2010/main" val="2862950024"/>
              </p:ext>
            </p:extLst>
          </p:nvPr>
        </p:nvGraphicFramePr>
        <p:xfrm>
          <a:off x="677334" y="2160589"/>
          <a:ext cx="5418666"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4187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4" y="609600"/>
            <a:ext cx="8596668" cy="1152939"/>
          </a:xfrm>
        </p:spPr>
        <p:txBody>
          <a:bodyPr>
            <a:noAutofit/>
          </a:bodyPr>
          <a:lstStyle/>
          <a:p>
            <a:r>
              <a:rPr lang="lt-LT" dirty="0"/>
              <a:t>STUDIJOS: Dirbantys studentai, 2020 m. ir 2010-2011 m.</a:t>
            </a:r>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6096000" y="2160589"/>
            <a:ext cx="3178002" cy="3880773"/>
          </a:xfrm>
        </p:spPr>
        <p:txBody>
          <a:bodyPr/>
          <a:lstStyle/>
          <a:p>
            <a:r>
              <a:rPr lang="lt-LT" dirty="0"/>
              <a:t>Lyginant rezultatus su 2010-2011 m. tyrimo duomenimis, vis daugėja dirbančių studentų</a:t>
            </a:r>
            <a:r>
              <a:rPr lang="en-US" dirty="0"/>
              <a:t> –</a:t>
            </a:r>
            <a:r>
              <a:rPr lang="lt-LT" dirty="0"/>
              <a:t> </a:t>
            </a:r>
            <a:r>
              <a:rPr lang="en-US" dirty="0"/>
              <a:t>2020 </a:t>
            </a:r>
            <a:r>
              <a:rPr lang="lt-LT" dirty="0"/>
              <a:t>m</a:t>
            </a:r>
            <a:r>
              <a:rPr lang="en-US" dirty="0"/>
              <a:t>. j</a:t>
            </a:r>
            <a:r>
              <a:rPr lang="lt-LT" dirty="0"/>
              <a:t>ų buvo </a:t>
            </a:r>
            <a:r>
              <a:rPr lang="lt-LT" b="1" dirty="0"/>
              <a:t>8,6 proc. daugiau.</a:t>
            </a:r>
          </a:p>
        </p:txBody>
      </p:sp>
      <p:graphicFrame>
        <p:nvGraphicFramePr>
          <p:cNvPr id="5" name="Chart 4">
            <a:extLst>
              <a:ext uri="{FF2B5EF4-FFF2-40B4-BE49-F238E27FC236}">
                <a16:creationId xmlns:a16="http://schemas.microsoft.com/office/drawing/2014/main" id="{AF80413F-1F51-4671-AC3E-28940CDA846A}"/>
              </a:ext>
            </a:extLst>
          </p:cNvPr>
          <p:cNvGraphicFramePr/>
          <p:nvPr>
            <p:extLst>
              <p:ext uri="{D42A27DB-BD31-4B8C-83A1-F6EECF244321}">
                <p14:modId xmlns:p14="http://schemas.microsoft.com/office/powerpoint/2010/main" val="2802468536"/>
              </p:ext>
            </p:extLst>
          </p:nvPr>
        </p:nvGraphicFramePr>
        <p:xfrm>
          <a:off x="677334" y="2160589"/>
          <a:ext cx="5418667"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026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4" y="609600"/>
            <a:ext cx="8596668" cy="1152939"/>
          </a:xfrm>
        </p:spPr>
        <p:txBody>
          <a:bodyPr>
            <a:noAutofit/>
          </a:bodyPr>
          <a:lstStyle/>
          <a:p>
            <a:r>
              <a:rPr lang="lt-LT" dirty="0"/>
              <a:t>STUDIJOS: Studijų pasirinkimo sąmoningumas, 2020 m. ir 2010-2011 m.</a:t>
            </a:r>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6096000" y="2160589"/>
            <a:ext cx="3178002" cy="3880773"/>
          </a:xfrm>
        </p:spPr>
        <p:txBody>
          <a:bodyPr/>
          <a:lstStyle/>
          <a:p>
            <a:r>
              <a:rPr lang="lt-LT" dirty="0"/>
              <a:t>Studentų sąmoningumas auga, mažai besidominčių ir nesąmoningai profesiją besirenkančių studentų liko </a:t>
            </a:r>
            <a:r>
              <a:rPr lang="lt-LT" b="1" dirty="0"/>
              <a:t>vos 1,7 proc.</a:t>
            </a:r>
            <a:r>
              <a:rPr lang="lt-LT" dirty="0"/>
              <a:t>, ankstesnio tyrimo duomenimis, tokių buvo </a:t>
            </a:r>
            <a:r>
              <a:rPr lang="lt-LT" b="1" dirty="0"/>
              <a:t>daugiau nei penktadalis (22,4 proc.)</a:t>
            </a:r>
            <a:r>
              <a:rPr lang="lt-LT" dirty="0"/>
              <a:t>.</a:t>
            </a:r>
            <a:endParaRPr lang="lt-LT" b="1" dirty="0"/>
          </a:p>
        </p:txBody>
      </p:sp>
      <p:graphicFrame>
        <p:nvGraphicFramePr>
          <p:cNvPr id="7" name="Chart 6">
            <a:extLst>
              <a:ext uri="{FF2B5EF4-FFF2-40B4-BE49-F238E27FC236}">
                <a16:creationId xmlns:a16="http://schemas.microsoft.com/office/drawing/2014/main" id="{ABDEC661-943D-407D-BA60-EAED9AFD494D}"/>
              </a:ext>
            </a:extLst>
          </p:cNvPr>
          <p:cNvGraphicFramePr/>
          <p:nvPr>
            <p:extLst>
              <p:ext uri="{D42A27DB-BD31-4B8C-83A1-F6EECF244321}">
                <p14:modId xmlns:p14="http://schemas.microsoft.com/office/powerpoint/2010/main" val="1532622007"/>
              </p:ext>
            </p:extLst>
          </p:nvPr>
        </p:nvGraphicFramePr>
        <p:xfrm>
          <a:off x="677334" y="2160589"/>
          <a:ext cx="5418666"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3878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4" y="609600"/>
            <a:ext cx="8596668" cy="1152939"/>
          </a:xfrm>
        </p:spPr>
        <p:txBody>
          <a:bodyPr>
            <a:noAutofit/>
          </a:bodyPr>
          <a:lstStyle/>
          <a:p>
            <a:r>
              <a:rPr lang="lt-LT" dirty="0"/>
              <a:t>STUDIJOS: Ketinimas tęsti studijas, 2020 m. ir 2010-2011 m.</a:t>
            </a:r>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6096000" y="2160589"/>
            <a:ext cx="3178002" cy="3880773"/>
          </a:xfrm>
        </p:spPr>
        <p:txBody>
          <a:bodyPr/>
          <a:lstStyle/>
          <a:p>
            <a:r>
              <a:rPr lang="lt-LT" dirty="0"/>
              <a:t>Ketinančių tęsti studijas tiek Lietuvoje, tiek užsienyje, tiek toje pačioje, tiek kitoje srityje per laikotarpį nuo ankstesnio tyrimo sumažėjo.</a:t>
            </a:r>
            <a:endParaRPr lang="lt-LT" b="1" dirty="0"/>
          </a:p>
        </p:txBody>
      </p:sp>
      <p:graphicFrame>
        <p:nvGraphicFramePr>
          <p:cNvPr id="5" name="Chart 4">
            <a:extLst>
              <a:ext uri="{FF2B5EF4-FFF2-40B4-BE49-F238E27FC236}">
                <a16:creationId xmlns:a16="http://schemas.microsoft.com/office/drawing/2014/main" id="{9212D0B4-2755-41DE-8458-EC4F8FDD89DD}"/>
              </a:ext>
            </a:extLst>
          </p:cNvPr>
          <p:cNvGraphicFramePr/>
          <p:nvPr>
            <p:extLst>
              <p:ext uri="{D42A27DB-BD31-4B8C-83A1-F6EECF244321}">
                <p14:modId xmlns:p14="http://schemas.microsoft.com/office/powerpoint/2010/main" val="1627406815"/>
              </p:ext>
            </p:extLst>
          </p:nvPr>
        </p:nvGraphicFramePr>
        <p:xfrm>
          <a:off x="677334" y="2160589"/>
          <a:ext cx="5418666" cy="4105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500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4" y="609600"/>
            <a:ext cx="8596668" cy="1152939"/>
          </a:xfrm>
        </p:spPr>
        <p:txBody>
          <a:bodyPr>
            <a:noAutofit/>
          </a:bodyPr>
          <a:lstStyle/>
          <a:p>
            <a:r>
              <a:rPr lang="lt-LT" dirty="0"/>
              <a:t>DARBAS: D</a:t>
            </a:r>
            <a:r>
              <a:rPr lang="lt-LT" sz="3600" dirty="0"/>
              <a:t>arbinis statusas</a:t>
            </a:r>
            <a:r>
              <a:rPr lang="lt-LT" dirty="0"/>
              <a:t>, 2020 m. ir 2010-2011 m.</a:t>
            </a:r>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6096001" y="2160589"/>
            <a:ext cx="3178002" cy="3880773"/>
          </a:xfrm>
        </p:spPr>
        <p:txBody>
          <a:bodyPr>
            <a:normAutofit fontScale="92500" lnSpcReduction="20000"/>
          </a:bodyPr>
          <a:lstStyle/>
          <a:p>
            <a:r>
              <a:rPr lang="lt-LT" dirty="0"/>
              <a:t>Lyginant 2010-2011 m. atlikto tyrimo ir 2020 m. tyrimo respondentų darbinį statusą, pastebėta, kad </a:t>
            </a:r>
            <a:r>
              <a:rPr lang="lt-LT" b="1" dirty="0"/>
              <a:t>apie 20 proc. </a:t>
            </a:r>
            <a:r>
              <a:rPr lang="lt-LT" dirty="0"/>
              <a:t>sumažėjo samdomų darbuotojų. Vis daugiau jaunimo renkasi dirbti sau, turėti savo verslą, individualią veiklą ar dirbti pagal verslo liudijimą. </a:t>
            </a:r>
          </a:p>
          <a:p>
            <a:r>
              <a:rPr lang="lt-LT" dirty="0"/>
              <a:t>Taip pat </a:t>
            </a:r>
            <a:r>
              <a:rPr lang="lt-LT" b="1" dirty="0"/>
              <a:t>apie 13 proc. </a:t>
            </a:r>
            <a:r>
              <a:rPr lang="lt-LT" dirty="0"/>
              <a:t>padidėjo ir jaunimo, dirbančio ne visą darbo dieną bei uždarbiaujančio papildomai, dalis. </a:t>
            </a:r>
          </a:p>
        </p:txBody>
      </p:sp>
      <p:graphicFrame>
        <p:nvGraphicFramePr>
          <p:cNvPr id="7" name="Chart 6">
            <a:extLst>
              <a:ext uri="{FF2B5EF4-FFF2-40B4-BE49-F238E27FC236}">
                <a16:creationId xmlns:a16="http://schemas.microsoft.com/office/drawing/2014/main" id="{6BB55DC8-2B3E-4694-AD6C-BD4CE83C82A8}"/>
              </a:ext>
            </a:extLst>
          </p:cNvPr>
          <p:cNvGraphicFramePr/>
          <p:nvPr>
            <p:extLst>
              <p:ext uri="{D42A27DB-BD31-4B8C-83A1-F6EECF244321}">
                <p14:modId xmlns:p14="http://schemas.microsoft.com/office/powerpoint/2010/main" val="2793204074"/>
              </p:ext>
            </p:extLst>
          </p:nvPr>
        </p:nvGraphicFramePr>
        <p:xfrm>
          <a:off x="677334" y="2160590"/>
          <a:ext cx="5418666" cy="33258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4148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4" y="609600"/>
            <a:ext cx="8596668" cy="1152939"/>
          </a:xfrm>
        </p:spPr>
        <p:txBody>
          <a:bodyPr>
            <a:noAutofit/>
          </a:bodyPr>
          <a:lstStyle/>
          <a:p>
            <a:r>
              <a:rPr lang="lt-LT" sz="3200" dirty="0"/>
              <a:t>DARBAS: Jaunimo išsilavinimas, specialybė, profesija, 2020 m. ir 2010-2011 m.</a:t>
            </a:r>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6096001" y="2054086"/>
            <a:ext cx="3178001" cy="3695728"/>
          </a:xfrm>
        </p:spPr>
        <p:txBody>
          <a:bodyPr>
            <a:normAutofit/>
          </a:bodyPr>
          <a:lstStyle/>
          <a:p>
            <a:r>
              <a:rPr lang="lt-LT" dirty="0"/>
              <a:t>Per laikotarpį nuo ankstesnio tyrimo pagal įgytą specialybę dirbančių jaunų žmonių dalis smuko </a:t>
            </a:r>
            <a:r>
              <a:rPr lang="lt-LT" b="1" dirty="0"/>
              <a:t>beveik 14 proc.</a:t>
            </a:r>
          </a:p>
        </p:txBody>
      </p:sp>
      <p:graphicFrame>
        <p:nvGraphicFramePr>
          <p:cNvPr id="5" name="Chart 4">
            <a:extLst>
              <a:ext uri="{FF2B5EF4-FFF2-40B4-BE49-F238E27FC236}">
                <a16:creationId xmlns:a16="http://schemas.microsoft.com/office/drawing/2014/main" id="{F4B0E5BE-F498-444B-9F42-58CC430C6BBC}"/>
              </a:ext>
            </a:extLst>
          </p:cNvPr>
          <p:cNvGraphicFramePr/>
          <p:nvPr>
            <p:extLst>
              <p:ext uri="{D42A27DB-BD31-4B8C-83A1-F6EECF244321}">
                <p14:modId xmlns:p14="http://schemas.microsoft.com/office/powerpoint/2010/main" val="3015550816"/>
              </p:ext>
            </p:extLst>
          </p:nvPr>
        </p:nvGraphicFramePr>
        <p:xfrm>
          <a:off x="677334" y="2054086"/>
          <a:ext cx="5418666" cy="36957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7711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4" y="609600"/>
            <a:ext cx="8596668" cy="1152939"/>
          </a:xfrm>
        </p:spPr>
        <p:txBody>
          <a:bodyPr>
            <a:noAutofit/>
          </a:bodyPr>
          <a:lstStyle/>
          <a:p>
            <a:r>
              <a:rPr lang="lt-LT" dirty="0"/>
              <a:t>DARBAS: Darbo paieškų priežastys, 2020 m. ir 2010-2011 m.</a:t>
            </a:r>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6096001" y="2054086"/>
            <a:ext cx="3591338" cy="3695728"/>
          </a:xfrm>
        </p:spPr>
        <p:txBody>
          <a:bodyPr>
            <a:noAutofit/>
          </a:bodyPr>
          <a:lstStyle/>
          <a:p>
            <a:r>
              <a:rPr lang="lt-LT" sz="1700" dirty="0"/>
              <a:t>Lyginant su 2010-2011 m. tyrimo duomenimis, jaunimas jau mažiau tiki užsienyje siūlomais gerais atlyginimais bei perspektyvomis. </a:t>
            </a:r>
          </a:p>
          <a:p>
            <a:r>
              <a:rPr lang="lt-LT" sz="1700" dirty="0"/>
              <a:t>2020 m. tyrimo rezultatai taip pat atskleidžia, kad jaunų žmonių, manančių, kad Lietuvoje sunku rasti darbą, dalis krito </a:t>
            </a:r>
            <a:r>
              <a:rPr lang="lt-LT" sz="1700" b="1" dirty="0"/>
              <a:t>beveik 33 proc. </a:t>
            </a:r>
          </a:p>
          <a:p>
            <a:r>
              <a:rPr lang="lt-LT" sz="1700" dirty="0"/>
              <a:t>Žymiai (</a:t>
            </a:r>
            <a:r>
              <a:rPr lang="lt-LT" sz="1700" b="1" dirty="0"/>
              <a:t>26,7 proc.) </a:t>
            </a:r>
            <a:r>
              <a:rPr lang="lt-LT" sz="1700" dirty="0"/>
              <a:t>krito ir respondentų, kuriems iš viso  nepavyksta susirasti darbo savo gyvenamojoje vietoje, dalis. </a:t>
            </a:r>
          </a:p>
        </p:txBody>
      </p:sp>
      <p:graphicFrame>
        <p:nvGraphicFramePr>
          <p:cNvPr id="7" name="Chart 6">
            <a:extLst>
              <a:ext uri="{FF2B5EF4-FFF2-40B4-BE49-F238E27FC236}">
                <a16:creationId xmlns:a16="http://schemas.microsoft.com/office/drawing/2014/main" id="{3DFEBF34-D9C7-4E81-A236-30E0970C3DCA}"/>
              </a:ext>
            </a:extLst>
          </p:cNvPr>
          <p:cNvGraphicFramePr/>
          <p:nvPr>
            <p:extLst>
              <p:ext uri="{D42A27DB-BD31-4B8C-83A1-F6EECF244321}">
                <p14:modId xmlns:p14="http://schemas.microsoft.com/office/powerpoint/2010/main" val="3252661931"/>
              </p:ext>
            </p:extLst>
          </p:nvPr>
        </p:nvGraphicFramePr>
        <p:xfrm>
          <a:off x="677335" y="2054085"/>
          <a:ext cx="5418666" cy="36957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2626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C2319-6C36-449E-8F32-36C46A7407FF}"/>
              </a:ext>
            </a:extLst>
          </p:cNvPr>
          <p:cNvSpPr>
            <a:spLocks noGrp="1"/>
          </p:cNvSpPr>
          <p:nvPr>
            <p:ph type="title"/>
          </p:nvPr>
        </p:nvSpPr>
        <p:spPr>
          <a:xfrm>
            <a:off x="677334" y="609600"/>
            <a:ext cx="8596668" cy="914400"/>
          </a:xfrm>
        </p:spPr>
        <p:txBody>
          <a:bodyPr/>
          <a:lstStyle/>
          <a:p>
            <a:r>
              <a:rPr lang="lt-LT" dirty="0"/>
              <a:t>Tyrimo tikslas ir uždaviniai</a:t>
            </a:r>
          </a:p>
        </p:txBody>
      </p:sp>
      <p:sp>
        <p:nvSpPr>
          <p:cNvPr id="3" name="Content Placeholder 2">
            <a:extLst>
              <a:ext uri="{FF2B5EF4-FFF2-40B4-BE49-F238E27FC236}">
                <a16:creationId xmlns:a16="http://schemas.microsoft.com/office/drawing/2014/main" id="{065C6F35-28B6-4564-9BE5-03F7E44B65FF}"/>
              </a:ext>
            </a:extLst>
          </p:cNvPr>
          <p:cNvSpPr>
            <a:spLocks noGrp="1"/>
          </p:cNvSpPr>
          <p:nvPr>
            <p:ph idx="1"/>
          </p:nvPr>
        </p:nvSpPr>
        <p:spPr/>
        <p:txBody>
          <a:bodyPr>
            <a:normAutofit fontScale="92500" lnSpcReduction="20000"/>
          </a:bodyPr>
          <a:lstStyle/>
          <a:p>
            <a:pPr algn="just"/>
            <a:r>
              <a:rPr lang="lt-LT" sz="1900" b="1" dirty="0"/>
              <a:t>Tyrimo tikslas </a:t>
            </a:r>
            <a:r>
              <a:rPr lang="lt-LT" sz="1900" dirty="0"/>
              <a:t>– atskleisti jaunimo padėtį Lietuvoje, stebėti jaunimo situacijos pokyčius, analizuoti jų priežastis bei išskirti problematiškiausias jaunimo politikos sritis.</a:t>
            </a:r>
          </a:p>
          <a:p>
            <a:pPr algn="just"/>
            <a:r>
              <a:rPr lang="lt-LT" sz="1900" b="1" dirty="0"/>
              <a:t>Tyrimo uždaviniai:</a:t>
            </a:r>
          </a:p>
          <a:p>
            <a:pPr marL="457200" indent="-457200" algn="just">
              <a:buFont typeface="+mj-lt"/>
              <a:buAutoNum type="arabicPeriod"/>
            </a:pPr>
            <a:r>
              <a:rPr lang="lt-LT" sz="1900" dirty="0"/>
              <a:t>Išsiaiškinti Lietuvos jaunimo požiūrį į mokymąsi ir studijas, užimtumą ir laisvalaikį, santykius šeimoje, mokykloje ir su draugais, gyvenimo sąlygas, dalyvavimą, įpročius bei fizinę ir psichinę savijautą.</a:t>
            </a:r>
          </a:p>
          <a:p>
            <a:pPr marL="457200" indent="-457200" algn="just">
              <a:buFont typeface="+mj-lt"/>
              <a:buAutoNum type="arabicPeriod"/>
            </a:pPr>
            <a:r>
              <a:rPr lang="lt-LT" sz="1900" dirty="0"/>
              <a:t>Nustatyti jaunų žmonių padėties bei požiūrio įvairiose gyvenimo srityse skirtumus pagal lytį, amžių, savivaldybių grupę, gyvenamąją vietą.</a:t>
            </a:r>
          </a:p>
          <a:p>
            <a:pPr marL="457200" indent="-457200" algn="just">
              <a:buFont typeface="+mj-lt"/>
              <a:buAutoNum type="arabicPeriod"/>
            </a:pPr>
            <a:r>
              <a:rPr lang="lt-LT" sz="1900" dirty="0"/>
              <a:t>Nustatyti jaunimo padėties bei požiūrio įvairiose gyvenimo srityse kaitą, lyginant tyrimo duomenis su 2010-2011 metais atlikto tyrimo duomenimis.</a:t>
            </a:r>
          </a:p>
          <a:p>
            <a:pPr marL="457200" indent="-457200" algn="just">
              <a:buFont typeface="+mj-lt"/>
              <a:buAutoNum type="arabicPeriod"/>
            </a:pPr>
            <a:r>
              <a:rPr lang="lt-LT" sz="1900" dirty="0"/>
              <a:t>Parengti išvadas ir rekomendacijas nacionalinės ir regioninės jaunimo politikos prioritetams ir priemonėms tobulinti. </a:t>
            </a:r>
          </a:p>
          <a:p>
            <a:endParaRPr lang="lt-LT" dirty="0"/>
          </a:p>
        </p:txBody>
      </p:sp>
    </p:spTree>
    <p:extLst>
      <p:ext uri="{BB962C8B-B14F-4D97-AF65-F5344CB8AC3E}">
        <p14:creationId xmlns:p14="http://schemas.microsoft.com/office/powerpoint/2010/main" val="1880098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3" y="609600"/>
            <a:ext cx="8596669" cy="1152939"/>
          </a:xfrm>
        </p:spPr>
        <p:txBody>
          <a:bodyPr>
            <a:noAutofit/>
          </a:bodyPr>
          <a:lstStyle/>
          <a:p>
            <a:r>
              <a:rPr lang="lt-LT" sz="3200" dirty="0"/>
              <a:t>DARBAS: Darbo paieškos užsienyje priežastys, palyginimas tarp </a:t>
            </a:r>
            <a:r>
              <a:rPr lang="en-US" sz="3200" dirty="0" err="1"/>
              <a:t>savivaldybi</a:t>
            </a:r>
            <a:r>
              <a:rPr lang="lt-LT" sz="3200" dirty="0"/>
              <a:t>ų</a:t>
            </a:r>
            <a:r>
              <a:rPr lang="en-US" sz="3200" dirty="0"/>
              <a:t> </a:t>
            </a:r>
            <a:r>
              <a:rPr lang="en-US" sz="3200" dirty="0" err="1"/>
              <a:t>grup</a:t>
            </a:r>
            <a:r>
              <a:rPr lang="lt-LT" sz="3200" dirty="0" err="1"/>
              <a:t>ių</a:t>
            </a:r>
            <a:endParaRPr lang="lt-LT" dirty="0"/>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5221356" y="1762537"/>
            <a:ext cx="4052646" cy="4485862"/>
          </a:xfrm>
        </p:spPr>
        <p:txBody>
          <a:bodyPr/>
          <a:lstStyle/>
          <a:p>
            <a:r>
              <a:rPr lang="lt-LT" dirty="0"/>
              <a:t>III-</a:t>
            </a:r>
            <a:r>
              <a:rPr lang="lt-LT" dirty="0" err="1"/>
              <a:t>iosios</a:t>
            </a:r>
            <a:r>
              <a:rPr lang="lt-LT" dirty="0"/>
              <a:t> grupės respondentai labiau nei likusių yra įsitikinę, kad kitose šalyse yra geresnės darbo sąlygos, taip pat didžiausia jų dalis turi emigravusių šeimos narių, pasižymi noru pakeliauti bei tobulinti užsienio kalbos įgūdžius. </a:t>
            </a:r>
          </a:p>
          <a:p>
            <a:r>
              <a:rPr lang="lt-LT" dirty="0"/>
              <a:t>Mažiausiai ketinančių darbo ieškoti užsienyje yra tarp I-</a:t>
            </a:r>
            <a:r>
              <a:rPr lang="lt-LT" dirty="0" err="1"/>
              <a:t>osios</a:t>
            </a:r>
            <a:r>
              <a:rPr lang="lt-LT" dirty="0"/>
              <a:t> grupės respondentų, o tų iš jų, kurie ketina išvykti, dauguma mano, kad užsienyje galima užsidirbti daugiau. </a:t>
            </a:r>
          </a:p>
        </p:txBody>
      </p:sp>
      <p:graphicFrame>
        <p:nvGraphicFramePr>
          <p:cNvPr id="7" name="Chart 6">
            <a:extLst>
              <a:ext uri="{FF2B5EF4-FFF2-40B4-BE49-F238E27FC236}">
                <a16:creationId xmlns:a16="http://schemas.microsoft.com/office/drawing/2014/main" id="{A62EDEC2-9B67-4A8A-B161-13D13A7D0008}"/>
              </a:ext>
            </a:extLst>
          </p:cNvPr>
          <p:cNvGraphicFramePr/>
          <p:nvPr>
            <p:extLst>
              <p:ext uri="{D42A27DB-BD31-4B8C-83A1-F6EECF244321}">
                <p14:modId xmlns:p14="http://schemas.microsoft.com/office/powerpoint/2010/main" val="1531615959"/>
              </p:ext>
            </p:extLst>
          </p:nvPr>
        </p:nvGraphicFramePr>
        <p:xfrm>
          <a:off x="677333" y="1762538"/>
          <a:ext cx="4544023" cy="44858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8783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3" y="609600"/>
            <a:ext cx="8596669" cy="1152937"/>
          </a:xfrm>
        </p:spPr>
        <p:txBody>
          <a:bodyPr>
            <a:noAutofit/>
          </a:bodyPr>
          <a:lstStyle/>
          <a:p>
            <a:r>
              <a:rPr lang="lt-LT" sz="3000" dirty="0"/>
              <a:t>DARBAS: Darbo paieškos kitame mieste  priežastys, palyginimas tarp </a:t>
            </a:r>
            <a:r>
              <a:rPr lang="en-US" sz="3000" dirty="0" err="1"/>
              <a:t>savivaldybi</a:t>
            </a:r>
            <a:r>
              <a:rPr lang="lt-LT" sz="3000" dirty="0"/>
              <a:t>ų</a:t>
            </a:r>
            <a:r>
              <a:rPr lang="en-US" sz="3000" dirty="0"/>
              <a:t> </a:t>
            </a:r>
            <a:r>
              <a:rPr lang="en-US" sz="3000" dirty="0" err="1"/>
              <a:t>grup</a:t>
            </a:r>
            <a:r>
              <a:rPr lang="lt-LT" sz="3000" dirty="0" err="1"/>
              <a:t>ių</a:t>
            </a:r>
            <a:endParaRPr lang="lt-LT" sz="3000" dirty="0"/>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7680957" y="1762537"/>
            <a:ext cx="3713874" cy="4159961"/>
          </a:xfrm>
        </p:spPr>
        <p:txBody>
          <a:bodyPr>
            <a:noAutofit/>
          </a:bodyPr>
          <a:lstStyle/>
          <a:p>
            <a:r>
              <a:rPr lang="lt-LT" sz="1600" dirty="0"/>
              <a:t>I-</a:t>
            </a:r>
            <a:r>
              <a:rPr lang="lt-LT" sz="1600" dirty="0" err="1"/>
              <a:t>osios</a:t>
            </a:r>
            <a:r>
              <a:rPr lang="lt-LT" sz="1600" dirty="0"/>
              <a:t> ir III-</a:t>
            </a:r>
            <a:r>
              <a:rPr lang="lt-LT" sz="1600" dirty="0" err="1"/>
              <a:t>iosios</a:t>
            </a:r>
            <a:r>
              <a:rPr lang="lt-LT" sz="1600" dirty="0"/>
              <a:t>  savivaldybių grupėms priklausančiam jaunimui sunkiau sekasi susirasti kokį nors darbą savo vietovėje nei II-</a:t>
            </a:r>
            <a:r>
              <a:rPr lang="lt-LT" sz="1600" dirty="0" err="1"/>
              <a:t>osios</a:t>
            </a:r>
            <a:r>
              <a:rPr lang="lt-LT" sz="1600" dirty="0"/>
              <a:t> grupės atstovams tyrime. II-</a:t>
            </a:r>
            <a:r>
              <a:rPr lang="lt-LT" sz="1600" dirty="0" err="1"/>
              <a:t>osios</a:t>
            </a:r>
            <a:r>
              <a:rPr lang="lt-LT" sz="1600" dirty="0"/>
              <a:t> grupės pagrindinis motyvas ieškoti darbo kitame mieste – didesnės galimybės pasirinkti darbą. </a:t>
            </a:r>
          </a:p>
          <a:p>
            <a:r>
              <a:rPr lang="lt-LT" sz="1600" dirty="0"/>
              <a:t>III-</a:t>
            </a:r>
            <a:r>
              <a:rPr lang="lt-LT" sz="1600" dirty="0" err="1"/>
              <a:t>iosios</a:t>
            </a:r>
            <a:r>
              <a:rPr lang="lt-LT" sz="1600" dirty="0"/>
              <a:t> žymiai labiau nei kitų savivaldybių grupių respondentus ieškoti darbo kitame mieste labiausiai motyvuoja intensyvesnio kultūrinio gyvenimo ir kokybiškesnių mokymosi sąlygų vaikams galimybės.</a:t>
            </a:r>
          </a:p>
        </p:txBody>
      </p:sp>
      <p:graphicFrame>
        <p:nvGraphicFramePr>
          <p:cNvPr id="5" name="Chart 4">
            <a:extLst>
              <a:ext uri="{FF2B5EF4-FFF2-40B4-BE49-F238E27FC236}">
                <a16:creationId xmlns:a16="http://schemas.microsoft.com/office/drawing/2014/main" id="{605E8276-A9DB-4C84-8D04-832532B949A5}"/>
              </a:ext>
            </a:extLst>
          </p:cNvPr>
          <p:cNvGraphicFramePr/>
          <p:nvPr>
            <p:extLst>
              <p:ext uri="{D42A27DB-BD31-4B8C-83A1-F6EECF244321}">
                <p14:modId xmlns:p14="http://schemas.microsoft.com/office/powerpoint/2010/main" val="921625657"/>
              </p:ext>
            </p:extLst>
          </p:nvPr>
        </p:nvGraphicFramePr>
        <p:xfrm>
          <a:off x="677332" y="1762537"/>
          <a:ext cx="7003627" cy="41599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5233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3" y="609600"/>
            <a:ext cx="8596669" cy="1152939"/>
          </a:xfrm>
        </p:spPr>
        <p:txBody>
          <a:bodyPr>
            <a:noAutofit/>
          </a:bodyPr>
          <a:lstStyle/>
          <a:p>
            <a:r>
              <a:rPr lang="lt-LT" dirty="0"/>
              <a:t>DARBAS: Nedarbo priežastys, palyginimas tarp </a:t>
            </a:r>
            <a:r>
              <a:rPr lang="en-US" dirty="0" err="1"/>
              <a:t>savivaldybi</a:t>
            </a:r>
            <a:r>
              <a:rPr lang="lt-LT" dirty="0"/>
              <a:t>ų</a:t>
            </a:r>
            <a:r>
              <a:rPr lang="en-US" dirty="0"/>
              <a:t> </a:t>
            </a:r>
            <a:r>
              <a:rPr lang="en-US" dirty="0" err="1"/>
              <a:t>grup</a:t>
            </a:r>
            <a:r>
              <a:rPr lang="lt-LT" dirty="0" err="1"/>
              <a:t>ių</a:t>
            </a:r>
            <a:endParaRPr lang="lt-LT" dirty="0"/>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6546574" y="2173347"/>
            <a:ext cx="2727428" cy="3538333"/>
          </a:xfrm>
        </p:spPr>
        <p:txBody>
          <a:bodyPr>
            <a:normAutofit lnSpcReduction="10000"/>
          </a:bodyPr>
          <a:lstStyle/>
          <a:p>
            <a:r>
              <a:rPr lang="lt-LT" dirty="0"/>
              <a:t>III-</a:t>
            </a:r>
            <a:r>
              <a:rPr lang="lt-LT" dirty="0" err="1"/>
              <a:t>ioji</a:t>
            </a:r>
            <a:r>
              <a:rPr lang="lt-LT" dirty="0"/>
              <a:t> savivaldybių grupė išsiskyrė didesniu atsakymų, kad neranda jokio darbo, dalimi. </a:t>
            </a:r>
          </a:p>
          <a:p>
            <a:r>
              <a:rPr lang="lt-LT" dirty="0"/>
              <a:t>II-</a:t>
            </a:r>
            <a:r>
              <a:rPr lang="lt-LT" dirty="0" err="1"/>
              <a:t>osios</a:t>
            </a:r>
            <a:r>
              <a:rPr lang="lt-LT" dirty="0"/>
              <a:t> savivaldybių grupės respondentai išsiskyrė iš kitų grupių atsakymo, kad neranda darbo, kurio pobūdis / užduotys bei turinys juos tenkintų, dažnumu. </a:t>
            </a:r>
          </a:p>
        </p:txBody>
      </p:sp>
      <p:graphicFrame>
        <p:nvGraphicFramePr>
          <p:cNvPr id="5" name="Chart 4">
            <a:extLst>
              <a:ext uri="{FF2B5EF4-FFF2-40B4-BE49-F238E27FC236}">
                <a16:creationId xmlns:a16="http://schemas.microsoft.com/office/drawing/2014/main" id="{982BA8F5-848A-4B77-8D67-EC8DFBC74D7B}"/>
              </a:ext>
            </a:extLst>
          </p:cNvPr>
          <p:cNvGraphicFramePr/>
          <p:nvPr>
            <p:extLst>
              <p:ext uri="{D42A27DB-BD31-4B8C-83A1-F6EECF244321}">
                <p14:modId xmlns:p14="http://schemas.microsoft.com/office/powerpoint/2010/main" val="31621645"/>
              </p:ext>
            </p:extLst>
          </p:nvPr>
        </p:nvGraphicFramePr>
        <p:xfrm>
          <a:off x="677333" y="2173347"/>
          <a:ext cx="5869241" cy="35383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5618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3" y="609600"/>
            <a:ext cx="8596669" cy="1152939"/>
          </a:xfrm>
        </p:spPr>
        <p:txBody>
          <a:bodyPr>
            <a:noAutofit/>
          </a:bodyPr>
          <a:lstStyle/>
          <a:p>
            <a:r>
              <a:rPr lang="lt-LT" sz="3200" dirty="0"/>
              <a:t>DARBAS: Darbas, kurį jaunimas sutiktų dirbti Lietuvoje ir užsienyje, 2020 m. ir 2010-2011 m.</a:t>
            </a:r>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6095999" y="2173347"/>
            <a:ext cx="3803376" cy="3538333"/>
          </a:xfrm>
        </p:spPr>
        <p:txBody>
          <a:bodyPr>
            <a:noAutofit/>
          </a:bodyPr>
          <a:lstStyle/>
          <a:p>
            <a:r>
              <a:rPr lang="lt-LT" sz="1600" dirty="0"/>
              <a:t>Lyginant su 2010-2011 m. tyrimo rezultatais, daugiau jaunų žmonių rinktųsi dirbti tik gerai apmokamą darbą. Taip pat </a:t>
            </a:r>
            <a:r>
              <a:rPr lang="lt-LT" sz="1600" b="1" dirty="0"/>
              <a:t>10 proc. </a:t>
            </a:r>
            <a:r>
              <a:rPr lang="lt-LT" sz="1600" dirty="0"/>
              <a:t>padidėjo respondentų kurie nedirbtų jokio darbo, dalis. </a:t>
            </a:r>
          </a:p>
          <a:p>
            <a:r>
              <a:rPr lang="lt-LT" sz="1600" dirty="0"/>
              <a:t>Jaunimo požiūris į darbą užsienyje yra dar labiau pasikeitęs. Nors tokia pati jaunimo dalis (46 proc.) vis dar užsienyje sutiktų dirbti tik gerai apmokamą darbą, tačiau </a:t>
            </a:r>
            <a:r>
              <a:rPr lang="lt-LT" sz="1600" b="1" dirty="0"/>
              <a:t>26 proc. mažesnė</a:t>
            </a:r>
            <a:r>
              <a:rPr lang="lt-LT" sz="1600" dirty="0"/>
              <a:t> dalis dirbtų bet kokį darbą. </a:t>
            </a:r>
            <a:r>
              <a:rPr lang="lt-LT" sz="1600" b="1" dirty="0"/>
              <a:t>44 proc. </a:t>
            </a:r>
            <a:r>
              <a:rPr lang="lt-LT" sz="1600" dirty="0"/>
              <a:t>jaunų bedarbių nesutiktų dirbti užsienyje jokio darbo, šis rodiklis </a:t>
            </a:r>
            <a:r>
              <a:rPr lang="lt-LT" sz="1600" b="1" dirty="0"/>
              <a:t>išaugo beveik keturis kartus</a:t>
            </a:r>
            <a:r>
              <a:rPr lang="lt-LT" sz="1600" dirty="0"/>
              <a:t>. </a:t>
            </a:r>
          </a:p>
        </p:txBody>
      </p:sp>
      <p:graphicFrame>
        <p:nvGraphicFramePr>
          <p:cNvPr id="7" name="Chart 6">
            <a:extLst>
              <a:ext uri="{FF2B5EF4-FFF2-40B4-BE49-F238E27FC236}">
                <a16:creationId xmlns:a16="http://schemas.microsoft.com/office/drawing/2014/main" id="{36D51F17-F518-4D62-8B7B-8C505D1F113E}"/>
              </a:ext>
            </a:extLst>
          </p:cNvPr>
          <p:cNvGraphicFramePr/>
          <p:nvPr>
            <p:extLst>
              <p:ext uri="{D42A27DB-BD31-4B8C-83A1-F6EECF244321}">
                <p14:modId xmlns:p14="http://schemas.microsoft.com/office/powerpoint/2010/main" val="1596518370"/>
              </p:ext>
            </p:extLst>
          </p:nvPr>
        </p:nvGraphicFramePr>
        <p:xfrm>
          <a:off x="677332" y="2173347"/>
          <a:ext cx="5418667" cy="35383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50065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3" y="609600"/>
            <a:ext cx="8596669" cy="1152939"/>
          </a:xfrm>
        </p:spPr>
        <p:txBody>
          <a:bodyPr>
            <a:noAutofit/>
          </a:bodyPr>
          <a:lstStyle/>
          <a:p>
            <a:r>
              <a:rPr lang="lt-LT" dirty="0"/>
              <a:t>LAISVALAIKIS: Laisvalaikio praleidimo būdai ir pasitenkinimas laisvalaikiu</a:t>
            </a:r>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677333" y="2173347"/>
            <a:ext cx="8970249" cy="3538333"/>
          </a:xfrm>
        </p:spPr>
        <p:txBody>
          <a:bodyPr>
            <a:normAutofit fontScale="92500" lnSpcReduction="20000"/>
          </a:bodyPr>
          <a:lstStyle/>
          <a:p>
            <a:pPr algn="just"/>
            <a:r>
              <a:rPr lang="lt-LT" dirty="0"/>
              <a:t>Ty</a:t>
            </a:r>
            <a:r>
              <a:rPr lang="lt-LT" sz="1900" dirty="0"/>
              <a:t>rimo duomenimis, populiariausi jaunimo laisvalaikio praleidimo būdai: </a:t>
            </a:r>
            <a:r>
              <a:rPr lang="lt-LT" sz="1900" b="1" dirty="0"/>
              <a:t>susitikimas su draugais </a:t>
            </a:r>
            <a:r>
              <a:rPr lang="lt-LT" sz="1900" dirty="0"/>
              <a:t>(</a:t>
            </a:r>
            <a:r>
              <a:rPr lang="en-US" sz="1900" dirty="0"/>
              <a:t>65</a:t>
            </a:r>
            <a:r>
              <a:rPr lang="lt-LT" sz="1900" dirty="0"/>
              <a:t> proc. </a:t>
            </a:r>
            <a:r>
              <a:rPr lang="en-US" sz="1900" dirty="0"/>
              <a:t>respondent</a:t>
            </a:r>
            <a:r>
              <a:rPr lang="lt-LT" sz="1900" dirty="0"/>
              <a:t>ų pasirinko atsakymus „dažnai“ ir „labai dažnai“) bei </a:t>
            </a:r>
            <a:r>
              <a:rPr lang="lt-LT" sz="1900" b="1" dirty="0"/>
              <a:t>ėjimas pasivaikščioti</a:t>
            </a:r>
            <a:r>
              <a:rPr lang="lt-LT" sz="1900" dirty="0"/>
              <a:t> (beveik </a:t>
            </a:r>
            <a:r>
              <a:rPr lang="en-US" sz="1900" dirty="0"/>
              <a:t>5</a:t>
            </a:r>
            <a:r>
              <a:rPr lang="lt-LT" sz="1900" dirty="0"/>
              <a:t>8 proc. </a:t>
            </a:r>
            <a:r>
              <a:rPr lang="en-US" sz="1900" dirty="0"/>
              <a:t>respondent</a:t>
            </a:r>
            <a:r>
              <a:rPr lang="lt-LT" sz="1900" dirty="0"/>
              <a:t>ų pasirinko atsakymus „dažnai“ ir „labai dažnai“) ir </a:t>
            </a:r>
            <a:r>
              <a:rPr lang="lt-LT" sz="1900" b="1" dirty="0"/>
              <a:t>į parduotuves </a:t>
            </a:r>
            <a:r>
              <a:rPr lang="lt-LT" sz="1900" dirty="0"/>
              <a:t>(kiek daugiau nei 39 proc. </a:t>
            </a:r>
            <a:r>
              <a:rPr lang="en-US" sz="1900" dirty="0"/>
              <a:t>respondent</a:t>
            </a:r>
            <a:r>
              <a:rPr lang="lt-LT" sz="1900" dirty="0"/>
              <a:t>ų pasirinko atsakymus „dažnai“ ir „labai dažnai“), bei </a:t>
            </a:r>
            <a:r>
              <a:rPr lang="lt-LT" sz="1900" b="1" dirty="0"/>
              <a:t>sportas </a:t>
            </a:r>
            <a:r>
              <a:rPr lang="lt-LT" sz="1900" dirty="0"/>
              <a:t>(32 proc. </a:t>
            </a:r>
            <a:r>
              <a:rPr lang="en-US" sz="1900" dirty="0"/>
              <a:t>respondent</a:t>
            </a:r>
            <a:r>
              <a:rPr lang="lt-LT" sz="1900" dirty="0"/>
              <a:t>ų pasirinko atsakymus „dažnai“ ir „labai dažnai“). </a:t>
            </a:r>
          </a:p>
          <a:p>
            <a:pPr algn="just"/>
            <a:r>
              <a:rPr lang="lt-LT" sz="1900" dirty="0"/>
              <a:t>Dažnai arba labai dažnai </a:t>
            </a:r>
            <a:r>
              <a:rPr lang="lt-LT" sz="1900" b="1" dirty="0"/>
              <a:t>atviruose jaunimo centruose </a:t>
            </a:r>
            <a:r>
              <a:rPr lang="lt-LT" sz="1900" dirty="0"/>
              <a:t>arba</a:t>
            </a:r>
            <a:r>
              <a:rPr lang="lt-LT" sz="1900" b="1" dirty="0"/>
              <a:t> atvirose jaunimo erdvėse </a:t>
            </a:r>
            <a:r>
              <a:rPr lang="lt-LT" sz="1900" dirty="0"/>
              <a:t>laisvalaikiu lankosi tik </a:t>
            </a:r>
            <a:r>
              <a:rPr lang="lt-LT" sz="1900" b="1" dirty="0"/>
              <a:t>4,6 proc. </a:t>
            </a:r>
            <a:r>
              <a:rPr lang="lt-LT" sz="1900" dirty="0"/>
              <a:t>respondentų, tuo tarpu beveik </a:t>
            </a:r>
            <a:r>
              <a:rPr lang="lt-LT" sz="1900" b="1" dirty="0"/>
              <a:t>du trečdaliai (63 proc.)</a:t>
            </a:r>
            <a:r>
              <a:rPr lang="lt-LT" sz="1900" dirty="0"/>
              <a:t> apklausto jaunimo juose nesilanko niekada.</a:t>
            </a:r>
          </a:p>
          <a:p>
            <a:pPr algn="just"/>
            <a:r>
              <a:rPr lang="lt-LT" sz="1900" dirty="0"/>
              <a:t>Didžioji dalis jaunimo </a:t>
            </a:r>
            <a:r>
              <a:rPr lang="lt-LT" sz="1900" b="1" dirty="0"/>
              <a:t>(79,2 proc.) </a:t>
            </a:r>
            <a:r>
              <a:rPr lang="lt-LT" sz="1900" dirty="0"/>
              <a:t>yra patenkinta savo laisvalaikiu, mano, kad turi galimybių įdomiai jį praleisti </a:t>
            </a:r>
            <a:r>
              <a:rPr lang="lt-LT" sz="1900" b="1" dirty="0"/>
              <a:t>(67,8 proc.) </a:t>
            </a:r>
            <a:r>
              <a:rPr lang="lt-LT" sz="1900" dirty="0"/>
              <a:t>ir turi pakankamai lėšų pasirinkti norimą laisvalaikio formą </a:t>
            </a:r>
            <a:r>
              <a:rPr lang="lt-LT" sz="1900" b="1" dirty="0"/>
              <a:t>(57 proc.)</a:t>
            </a:r>
            <a:r>
              <a:rPr lang="lt-LT" sz="1900" dirty="0"/>
              <a:t>.</a:t>
            </a:r>
            <a:r>
              <a:rPr lang="lt-LT" sz="1900" b="1" dirty="0"/>
              <a:t> </a:t>
            </a:r>
            <a:r>
              <a:rPr lang="lt-LT" sz="1900" dirty="0"/>
              <a:t>Taip pat duomenys atskleidžia, kad mieste gyvenantys jauni žmonės yra labiau patenkinti leidžiamu laisvalaikiu, jų pasirinkimo būdais bei turimomis lėšomis nei kaimo gyventojai.</a:t>
            </a:r>
          </a:p>
          <a:p>
            <a:pPr marL="0" indent="0">
              <a:buNone/>
            </a:pPr>
            <a:endParaRPr lang="lt-LT" b="1" dirty="0"/>
          </a:p>
        </p:txBody>
      </p:sp>
    </p:spTree>
    <p:extLst>
      <p:ext uri="{BB962C8B-B14F-4D97-AF65-F5344CB8AC3E}">
        <p14:creationId xmlns:p14="http://schemas.microsoft.com/office/powerpoint/2010/main" val="2457343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4924-4626-486D-A0C4-5BEE575DD6CA}"/>
              </a:ext>
            </a:extLst>
          </p:cNvPr>
          <p:cNvSpPr>
            <a:spLocks noGrp="1"/>
          </p:cNvSpPr>
          <p:nvPr>
            <p:ph type="title"/>
          </p:nvPr>
        </p:nvSpPr>
        <p:spPr/>
        <p:txBody>
          <a:bodyPr>
            <a:noAutofit/>
          </a:bodyPr>
          <a:lstStyle/>
          <a:p>
            <a:r>
              <a:rPr lang="lt-LT" sz="3200" dirty="0"/>
              <a:t>LAISVALAIKIS: Laisvalaikio praleidimo būdai ir pasitenkinimas laisvalaikiu, 2020 m. ir 2010-2011 m.</a:t>
            </a:r>
          </a:p>
        </p:txBody>
      </p:sp>
      <p:sp>
        <p:nvSpPr>
          <p:cNvPr id="3" name="Content Placeholder 2">
            <a:extLst>
              <a:ext uri="{FF2B5EF4-FFF2-40B4-BE49-F238E27FC236}">
                <a16:creationId xmlns:a16="http://schemas.microsoft.com/office/drawing/2014/main" id="{F68A7CD1-AA42-4465-9AE5-4F49D0B7F3E0}"/>
              </a:ext>
            </a:extLst>
          </p:cNvPr>
          <p:cNvSpPr>
            <a:spLocks noGrp="1"/>
          </p:cNvSpPr>
          <p:nvPr>
            <p:ph idx="1"/>
          </p:nvPr>
        </p:nvSpPr>
        <p:spPr/>
        <p:txBody>
          <a:bodyPr>
            <a:normAutofit/>
          </a:bodyPr>
          <a:lstStyle/>
          <a:p>
            <a:pPr algn="just"/>
            <a:r>
              <a:rPr lang="lt-LT" dirty="0"/>
              <a:t>Lyginant rezultatus su 2010-2011 m. tyrimo duomenimis, jaunimas vis mažiau leidžia laisvalaikį skaitydamas knygas, tačiau vis populiaresniu laisvalaikio praleidimo būdu tampa sportas. Taip pat sumažėjo tokių veiklų, kaip lankymasis naktiniuose klubuose / kavinėse, teatre, koncertuose, parodose, dažnumas. Tikėtina, kad dėl su COVID-19 pandemijos suvaldymu susijusių </a:t>
            </a:r>
            <a:r>
              <a:rPr lang="fi-FI" dirty="0"/>
              <a:t>apribojim</a:t>
            </a:r>
            <a:r>
              <a:rPr lang="lt-LT" dirty="0"/>
              <a:t>ų</a:t>
            </a:r>
            <a:r>
              <a:rPr lang="fi-FI" dirty="0"/>
              <a:t> </a:t>
            </a:r>
            <a:r>
              <a:rPr lang="lt-LT" dirty="0"/>
              <a:t>šios veiklos buvo sunkiai arba visai neprieinamos. </a:t>
            </a:r>
          </a:p>
          <a:p>
            <a:pPr algn="just"/>
            <a:r>
              <a:rPr lang="lt-LT" dirty="0"/>
              <a:t>Taip pat įdomu, kad 2010-2011 m. „dažnai“ ir „labai dažnai“ jaunimo organizacijų arba asociacijų veikloje laisvalaikiu dalyvavo </a:t>
            </a:r>
            <a:r>
              <a:rPr lang="lt-LT" b="1" dirty="0"/>
              <a:t>13,5 proc. </a:t>
            </a:r>
            <a:r>
              <a:rPr lang="lt-LT" dirty="0"/>
              <a:t>respondentų, o 2020 m. jau tik </a:t>
            </a:r>
            <a:r>
              <a:rPr lang="lt-LT" b="1" dirty="0"/>
              <a:t>4,4 proc. </a:t>
            </a:r>
          </a:p>
          <a:p>
            <a:pPr algn="just"/>
            <a:r>
              <a:rPr lang="lt-LT" dirty="0"/>
              <a:t>Per laikotarpį nuo ankstesnio laikotarpio </a:t>
            </a:r>
            <a:r>
              <a:rPr lang="lt-LT" b="1" dirty="0"/>
              <a:t>9,4 proc. </a:t>
            </a:r>
            <a:r>
              <a:rPr lang="lt-LT" dirty="0"/>
              <a:t>padaugėjo respondentų, turinčių pakankamai lėšų pasirinkti norimą laisvalaikio formą.</a:t>
            </a:r>
          </a:p>
          <a:p>
            <a:endParaRPr lang="lt-LT" dirty="0"/>
          </a:p>
        </p:txBody>
      </p:sp>
    </p:spTree>
    <p:extLst>
      <p:ext uri="{BB962C8B-B14F-4D97-AF65-F5344CB8AC3E}">
        <p14:creationId xmlns:p14="http://schemas.microsoft.com/office/powerpoint/2010/main" val="4150738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C577-190B-41DA-B054-58EDBF77C45D}"/>
              </a:ext>
            </a:extLst>
          </p:cNvPr>
          <p:cNvSpPr>
            <a:spLocks noGrp="1"/>
          </p:cNvSpPr>
          <p:nvPr>
            <p:ph type="title"/>
          </p:nvPr>
        </p:nvSpPr>
        <p:spPr/>
        <p:txBody>
          <a:bodyPr>
            <a:normAutofit fontScale="90000"/>
          </a:bodyPr>
          <a:lstStyle/>
          <a:p>
            <a:r>
              <a:rPr lang="lt-LT" dirty="0"/>
              <a:t>DRAUGAI: Jaunimo užimtumas kaimynystėje, </a:t>
            </a:r>
            <a:r>
              <a:rPr lang="lt-LT" sz="3600" dirty="0"/>
              <a:t>palyginimas tarp </a:t>
            </a:r>
            <a:r>
              <a:rPr lang="en-US" sz="3600" dirty="0" err="1"/>
              <a:t>savivaldybi</a:t>
            </a:r>
            <a:r>
              <a:rPr lang="lt-LT" sz="3600" dirty="0"/>
              <a:t>ų</a:t>
            </a:r>
            <a:r>
              <a:rPr lang="en-US" sz="3600" dirty="0"/>
              <a:t> </a:t>
            </a:r>
            <a:r>
              <a:rPr lang="en-US" dirty="0" err="1"/>
              <a:t>grup</a:t>
            </a:r>
            <a:r>
              <a:rPr lang="lt-LT" dirty="0" err="1"/>
              <a:t>ių</a:t>
            </a:r>
            <a:endParaRPr lang="lt-LT" dirty="0"/>
          </a:p>
        </p:txBody>
      </p:sp>
      <p:sp>
        <p:nvSpPr>
          <p:cNvPr id="3" name="Content Placeholder 2">
            <a:extLst>
              <a:ext uri="{FF2B5EF4-FFF2-40B4-BE49-F238E27FC236}">
                <a16:creationId xmlns:a16="http://schemas.microsoft.com/office/drawing/2014/main" id="{E22302B7-3E9B-4E31-B3DA-C214E63F7DDD}"/>
              </a:ext>
            </a:extLst>
          </p:cNvPr>
          <p:cNvSpPr>
            <a:spLocks noGrp="1"/>
          </p:cNvSpPr>
          <p:nvPr>
            <p:ph idx="1"/>
          </p:nvPr>
        </p:nvSpPr>
        <p:spPr>
          <a:xfrm>
            <a:off x="6497108" y="2160589"/>
            <a:ext cx="2776894" cy="3880773"/>
          </a:xfrm>
        </p:spPr>
        <p:txBody>
          <a:bodyPr/>
          <a:lstStyle/>
          <a:p>
            <a:r>
              <a:rPr lang="lt-LT" dirty="0"/>
              <a:t>Daugiausiai </a:t>
            </a:r>
            <a:r>
              <a:rPr lang="lt-LT" b="1" dirty="0"/>
              <a:t>(68,2 proc.)</a:t>
            </a:r>
            <a:r>
              <a:rPr lang="lt-LT" dirty="0"/>
              <a:t> veiklų, kuriomis gali užsiimti jaunimas kaimynystėje, turi I-</a:t>
            </a:r>
            <a:r>
              <a:rPr lang="lt-LT" dirty="0" err="1"/>
              <a:t>osios</a:t>
            </a:r>
            <a:r>
              <a:rPr lang="lt-LT" dirty="0"/>
              <a:t> savivaldybių grupės respondentai, mažiausiai </a:t>
            </a:r>
            <a:r>
              <a:rPr lang="lt-LT" b="1" dirty="0"/>
              <a:t>(51,8 proc.) </a:t>
            </a:r>
            <a:r>
              <a:rPr lang="lt-LT" dirty="0"/>
              <a:t>- III-</a:t>
            </a:r>
            <a:r>
              <a:rPr lang="lt-LT" dirty="0" err="1"/>
              <a:t>iosios</a:t>
            </a:r>
            <a:r>
              <a:rPr lang="lt-LT" dirty="0"/>
              <a:t>.</a:t>
            </a:r>
          </a:p>
        </p:txBody>
      </p:sp>
      <p:graphicFrame>
        <p:nvGraphicFramePr>
          <p:cNvPr id="5" name="Chart 4">
            <a:extLst>
              <a:ext uri="{FF2B5EF4-FFF2-40B4-BE49-F238E27FC236}">
                <a16:creationId xmlns:a16="http://schemas.microsoft.com/office/drawing/2014/main" id="{40CED890-B7C7-4525-A2EB-A82EF1A88475}"/>
              </a:ext>
            </a:extLst>
          </p:cNvPr>
          <p:cNvGraphicFramePr/>
          <p:nvPr>
            <p:extLst>
              <p:ext uri="{D42A27DB-BD31-4B8C-83A1-F6EECF244321}">
                <p14:modId xmlns:p14="http://schemas.microsoft.com/office/powerpoint/2010/main" val="1283810277"/>
              </p:ext>
            </p:extLst>
          </p:nvPr>
        </p:nvGraphicFramePr>
        <p:xfrm>
          <a:off x="677334" y="2160589"/>
          <a:ext cx="5819775"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6513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C577-190B-41DA-B054-58EDBF77C45D}"/>
              </a:ext>
            </a:extLst>
          </p:cNvPr>
          <p:cNvSpPr>
            <a:spLocks noGrp="1"/>
          </p:cNvSpPr>
          <p:nvPr>
            <p:ph type="title"/>
          </p:nvPr>
        </p:nvSpPr>
        <p:spPr/>
        <p:txBody>
          <a:bodyPr>
            <a:normAutofit/>
          </a:bodyPr>
          <a:lstStyle/>
          <a:p>
            <a:r>
              <a:rPr lang="lt-LT" dirty="0"/>
              <a:t>DRAUGAI: Artimų draugų skaičius, </a:t>
            </a:r>
            <a:r>
              <a:rPr lang="lt-LT" sz="3600" dirty="0"/>
              <a:t>2020 m. ir 2010-2011 m.</a:t>
            </a:r>
            <a:r>
              <a:rPr lang="lt-LT" dirty="0"/>
              <a:t> </a:t>
            </a:r>
          </a:p>
        </p:txBody>
      </p:sp>
      <p:sp>
        <p:nvSpPr>
          <p:cNvPr id="3" name="Content Placeholder 2">
            <a:extLst>
              <a:ext uri="{FF2B5EF4-FFF2-40B4-BE49-F238E27FC236}">
                <a16:creationId xmlns:a16="http://schemas.microsoft.com/office/drawing/2014/main" id="{E22302B7-3E9B-4E31-B3DA-C214E63F7DDD}"/>
              </a:ext>
            </a:extLst>
          </p:cNvPr>
          <p:cNvSpPr>
            <a:spLocks noGrp="1"/>
          </p:cNvSpPr>
          <p:nvPr>
            <p:ph idx="1"/>
          </p:nvPr>
        </p:nvSpPr>
        <p:spPr>
          <a:xfrm>
            <a:off x="6497108" y="2160589"/>
            <a:ext cx="2776894" cy="3880773"/>
          </a:xfrm>
        </p:spPr>
        <p:txBody>
          <a:bodyPr>
            <a:normAutofit/>
          </a:bodyPr>
          <a:lstStyle/>
          <a:p>
            <a:r>
              <a:rPr lang="lt-LT" dirty="0"/>
              <a:t>Artimų draugų skaičius, šio tyrimo duomenimis, yra daug mažesnis nei 2010-2011 m. Respondentų, kurie turi du ir daugiau draugų, skaičius krito net </a:t>
            </a:r>
            <a:r>
              <a:rPr lang="lt-LT" b="1" dirty="0"/>
              <a:t>22 proc.</a:t>
            </a:r>
            <a:r>
              <a:rPr lang="lt-LT" dirty="0"/>
              <a:t>, taip pat dvigubai padaugėjo neturinčių nei vieno draugo.</a:t>
            </a:r>
          </a:p>
        </p:txBody>
      </p:sp>
      <p:graphicFrame>
        <p:nvGraphicFramePr>
          <p:cNvPr id="6" name="Chart 5">
            <a:extLst>
              <a:ext uri="{FF2B5EF4-FFF2-40B4-BE49-F238E27FC236}">
                <a16:creationId xmlns:a16="http://schemas.microsoft.com/office/drawing/2014/main" id="{32EDE8D6-7CC6-4D7E-A403-8329DA02A29D}"/>
              </a:ext>
            </a:extLst>
          </p:cNvPr>
          <p:cNvGraphicFramePr/>
          <p:nvPr/>
        </p:nvGraphicFramePr>
        <p:xfrm>
          <a:off x="677334" y="2160589"/>
          <a:ext cx="5819774"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53477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C577-190B-41DA-B054-58EDBF77C45D}"/>
              </a:ext>
            </a:extLst>
          </p:cNvPr>
          <p:cNvSpPr>
            <a:spLocks noGrp="1"/>
          </p:cNvSpPr>
          <p:nvPr>
            <p:ph type="title"/>
          </p:nvPr>
        </p:nvSpPr>
        <p:spPr/>
        <p:txBody>
          <a:bodyPr>
            <a:normAutofit/>
          </a:bodyPr>
          <a:lstStyle/>
          <a:p>
            <a:r>
              <a:rPr lang="lt-LT" dirty="0"/>
              <a:t>DRAUGAI: Gebėjimas susirasti naujų draugų, </a:t>
            </a:r>
            <a:r>
              <a:rPr lang="lt-LT" sz="3600" dirty="0"/>
              <a:t>2020 m. ir 2010-2011 m.</a:t>
            </a:r>
            <a:r>
              <a:rPr lang="lt-LT" dirty="0"/>
              <a:t> </a:t>
            </a:r>
          </a:p>
        </p:txBody>
      </p:sp>
      <p:sp>
        <p:nvSpPr>
          <p:cNvPr id="3" name="Content Placeholder 2">
            <a:extLst>
              <a:ext uri="{FF2B5EF4-FFF2-40B4-BE49-F238E27FC236}">
                <a16:creationId xmlns:a16="http://schemas.microsoft.com/office/drawing/2014/main" id="{E22302B7-3E9B-4E31-B3DA-C214E63F7DDD}"/>
              </a:ext>
            </a:extLst>
          </p:cNvPr>
          <p:cNvSpPr>
            <a:spLocks noGrp="1"/>
          </p:cNvSpPr>
          <p:nvPr>
            <p:ph idx="1"/>
          </p:nvPr>
        </p:nvSpPr>
        <p:spPr>
          <a:xfrm>
            <a:off x="6497108" y="2160589"/>
            <a:ext cx="2776894" cy="3880773"/>
          </a:xfrm>
        </p:spPr>
        <p:txBody>
          <a:bodyPr>
            <a:normAutofit/>
          </a:bodyPr>
          <a:lstStyle/>
          <a:p>
            <a:r>
              <a:rPr lang="lt-LT" dirty="0"/>
              <a:t>Ankstesnio ir 2020 m. tyrimų rezultatų palyginimas atskleidžia, kad susirasti naujų draugų jauniems žmonėms tapo šiek tiek sunkiau.  </a:t>
            </a:r>
          </a:p>
        </p:txBody>
      </p:sp>
      <p:graphicFrame>
        <p:nvGraphicFramePr>
          <p:cNvPr id="8" name="Chart 7">
            <a:extLst>
              <a:ext uri="{FF2B5EF4-FFF2-40B4-BE49-F238E27FC236}">
                <a16:creationId xmlns:a16="http://schemas.microsoft.com/office/drawing/2014/main" id="{E628CB6A-5AAE-4291-AACE-2E70564926CE}"/>
              </a:ext>
            </a:extLst>
          </p:cNvPr>
          <p:cNvGraphicFramePr/>
          <p:nvPr>
            <p:extLst>
              <p:ext uri="{D42A27DB-BD31-4B8C-83A1-F6EECF244321}">
                <p14:modId xmlns:p14="http://schemas.microsoft.com/office/powerpoint/2010/main" val="3503872928"/>
              </p:ext>
            </p:extLst>
          </p:nvPr>
        </p:nvGraphicFramePr>
        <p:xfrm>
          <a:off x="677334" y="2160589"/>
          <a:ext cx="5819774"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1203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C577-190B-41DA-B054-58EDBF77C45D}"/>
              </a:ext>
            </a:extLst>
          </p:cNvPr>
          <p:cNvSpPr>
            <a:spLocks noGrp="1"/>
          </p:cNvSpPr>
          <p:nvPr>
            <p:ph type="title"/>
          </p:nvPr>
        </p:nvSpPr>
        <p:spPr/>
        <p:txBody>
          <a:bodyPr>
            <a:normAutofit fontScale="90000"/>
          </a:bodyPr>
          <a:lstStyle/>
          <a:p>
            <a:r>
              <a:rPr lang="lt-LT" dirty="0"/>
              <a:t>GYVENIMO SĄLYGOS: </a:t>
            </a:r>
            <a:r>
              <a:rPr lang="fi-FI" dirty="0"/>
              <a:t>Gyvenim</a:t>
            </a:r>
            <a:r>
              <a:rPr lang="lt-LT" dirty="0" err="1"/>
              <a:t>as</a:t>
            </a:r>
            <a:r>
              <a:rPr lang="fi-FI" dirty="0"/>
              <a:t> kartu su kitais asmenimis</a:t>
            </a:r>
            <a:r>
              <a:rPr lang="lt-LT" dirty="0"/>
              <a:t>, tik 20-29 m. amžiaus grupė</a:t>
            </a:r>
          </a:p>
        </p:txBody>
      </p:sp>
      <p:sp>
        <p:nvSpPr>
          <p:cNvPr id="3" name="Content Placeholder 2">
            <a:extLst>
              <a:ext uri="{FF2B5EF4-FFF2-40B4-BE49-F238E27FC236}">
                <a16:creationId xmlns:a16="http://schemas.microsoft.com/office/drawing/2014/main" id="{E22302B7-3E9B-4E31-B3DA-C214E63F7DDD}"/>
              </a:ext>
            </a:extLst>
          </p:cNvPr>
          <p:cNvSpPr>
            <a:spLocks noGrp="1"/>
          </p:cNvSpPr>
          <p:nvPr>
            <p:ph idx="1"/>
          </p:nvPr>
        </p:nvSpPr>
        <p:spPr>
          <a:xfrm>
            <a:off x="6497108" y="2160589"/>
            <a:ext cx="2776894" cy="3880773"/>
          </a:xfrm>
        </p:spPr>
        <p:txBody>
          <a:bodyPr>
            <a:normAutofit/>
          </a:bodyPr>
          <a:lstStyle/>
          <a:p>
            <a:r>
              <a:rPr lang="lt-LT" dirty="0"/>
              <a:t>Beveik trečdalis 20-29 m. amžiaus grupės respondentų </a:t>
            </a:r>
            <a:r>
              <a:rPr lang="lt-LT" b="1" dirty="0"/>
              <a:t>(30,3 proc.)</a:t>
            </a:r>
            <a:r>
              <a:rPr lang="lt-LT" dirty="0"/>
              <a:t> tebegyvena su tėvais, tuo tarpu vieni – tik </a:t>
            </a:r>
            <a:r>
              <a:rPr lang="lt-LT" b="1" dirty="0"/>
              <a:t>12,6 proc.</a:t>
            </a:r>
          </a:p>
        </p:txBody>
      </p:sp>
      <p:graphicFrame>
        <p:nvGraphicFramePr>
          <p:cNvPr id="6" name="Chart 5">
            <a:extLst>
              <a:ext uri="{FF2B5EF4-FFF2-40B4-BE49-F238E27FC236}">
                <a16:creationId xmlns:a16="http://schemas.microsoft.com/office/drawing/2014/main" id="{97AA6500-26C8-4CB4-8C27-93E8522293B9}"/>
              </a:ext>
            </a:extLst>
          </p:cNvPr>
          <p:cNvGraphicFramePr/>
          <p:nvPr>
            <p:extLst>
              <p:ext uri="{D42A27DB-BD31-4B8C-83A1-F6EECF244321}">
                <p14:modId xmlns:p14="http://schemas.microsoft.com/office/powerpoint/2010/main" val="1156781745"/>
              </p:ext>
            </p:extLst>
          </p:nvPr>
        </p:nvGraphicFramePr>
        <p:xfrm>
          <a:off x="677335" y="2160588"/>
          <a:ext cx="5819774"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7147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6BA8-D42E-4803-A8A8-AC70FD279C39}"/>
              </a:ext>
            </a:extLst>
          </p:cNvPr>
          <p:cNvSpPr>
            <a:spLocks noGrp="1"/>
          </p:cNvSpPr>
          <p:nvPr>
            <p:ph type="title"/>
          </p:nvPr>
        </p:nvSpPr>
        <p:spPr/>
        <p:txBody>
          <a:bodyPr/>
          <a:lstStyle/>
          <a:p>
            <a:r>
              <a:rPr lang="lt-LT" dirty="0"/>
              <a:t>Tyrimo metodologija</a:t>
            </a:r>
          </a:p>
        </p:txBody>
      </p:sp>
      <p:sp>
        <p:nvSpPr>
          <p:cNvPr id="3" name="Content Placeholder 2">
            <a:extLst>
              <a:ext uri="{FF2B5EF4-FFF2-40B4-BE49-F238E27FC236}">
                <a16:creationId xmlns:a16="http://schemas.microsoft.com/office/drawing/2014/main" id="{EF5F2889-05D0-4D43-B161-C747F01D1733}"/>
              </a:ext>
            </a:extLst>
          </p:cNvPr>
          <p:cNvSpPr>
            <a:spLocks noGrp="1"/>
          </p:cNvSpPr>
          <p:nvPr>
            <p:ph idx="1"/>
          </p:nvPr>
        </p:nvSpPr>
        <p:spPr/>
        <p:txBody>
          <a:bodyPr>
            <a:normAutofit fontScale="92500" lnSpcReduction="20000"/>
          </a:bodyPr>
          <a:lstStyle/>
          <a:p>
            <a:pPr algn="just"/>
            <a:r>
              <a:rPr lang="lt-LT" sz="1900" dirty="0"/>
              <a:t>Apklausa buvo vykdoma </a:t>
            </a:r>
            <a:r>
              <a:rPr lang="lt-LT" sz="1900" b="1" u="sng" dirty="0"/>
              <a:t>2020 m. rugsėjo – lapkričio mėn.</a:t>
            </a:r>
            <a:r>
              <a:rPr lang="lt-LT" sz="1900" dirty="0"/>
              <a:t> tiesioginio (</a:t>
            </a:r>
            <a:r>
              <a:rPr lang="lt-LT" sz="1900" i="1" dirty="0" err="1"/>
              <a:t>face</a:t>
            </a:r>
            <a:r>
              <a:rPr lang="lt-LT" sz="1900" i="1" dirty="0"/>
              <a:t> to </a:t>
            </a:r>
            <a:r>
              <a:rPr lang="lt-LT" sz="1900" i="1" dirty="0" err="1"/>
              <a:t>face</a:t>
            </a:r>
            <a:r>
              <a:rPr lang="lt-LT" sz="1900" dirty="0"/>
              <a:t>) interviu būdu.</a:t>
            </a:r>
          </a:p>
          <a:p>
            <a:pPr algn="just"/>
            <a:r>
              <a:rPr lang="lt-LT" sz="1900" dirty="0"/>
              <a:t>Apklausai buvo naudota atnaujinta mokslininkų grupės (J. </a:t>
            </a:r>
            <a:r>
              <a:rPr lang="lt-LT" sz="1900" dirty="0" err="1"/>
              <a:t>Buzaitytės-Kašalynienės</a:t>
            </a:r>
            <a:r>
              <a:rPr lang="lt-LT" sz="1900" dirty="0"/>
              <a:t>, D. Dvariono, I. </a:t>
            </a:r>
            <a:r>
              <a:rPr lang="lt-LT" sz="1900" dirty="0" err="1"/>
              <a:t>Jonutytės</a:t>
            </a:r>
            <a:r>
              <a:rPr lang="lt-LT" sz="1900" dirty="0"/>
              <a:t>, A. Kazlauskienės ir O. </a:t>
            </a:r>
            <a:r>
              <a:rPr lang="lt-LT" sz="1900" dirty="0" err="1"/>
              <a:t>Merfeldaitės</a:t>
            </a:r>
            <a:r>
              <a:rPr lang="lt-LT" sz="1900" dirty="0"/>
              <a:t> ir A. Tamulevičiūtės) atliktam analogiškam jaunimo problematikos tyrimui 2010-2011 m. parengta standartizuota anketa ir metodika.</a:t>
            </a:r>
          </a:p>
          <a:p>
            <a:pPr algn="just"/>
            <a:r>
              <a:rPr lang="lt-LT" sz="1900" dirty="0"/>
              <a:t>2020 m. tyrimo apklausos anketa buvo sudaryta iš 10 klausimų blokų. Respondentams, priklausomai nuo jų statuso, buvo pateikiama 161 – 219 klausimų.</a:t>
            </a:r>
          </a:p>
          <a:p>
            <a:pPr algn="just"/>
            <a:r>
              <a:rPr lang="lt-LT" sz="1900" dirty="0"/>
              <a:t>Tyrimo imties reprezentatyvumas buvo kontroliuojamas pagal lyties, amžiaus grupių (14-19, 20-24 ir 25-29 metų), gyvenamosios vietos (miesto / kaimo) ir savivaldybių grupių kriterijus. t. y., atlikus tyrimą lyties, amžiaus, gyvenamosios vietos ir savivaldybių grupių kintamųjų pasiskirstymas tyrimo visumoje atitiko jų pasiskirstymą Lietuvos jaunimo populiacijoje.</a:t>
            </a:r>
          </a:p>
          <a:p>
            <a:pPr algn="just"/>
            <a:endParaRPr lang="lt-LT" sz="1900" dirty="0"/>
          </a:p>
          <a:p>
            <a:endParaRPr lang="lt-LT" dirty="0"/>
          </a:p>
          <a:p>
            <a:endParaRPr lang="lt-LT" dirty="0"/>
          </a:p>
        </p:txBody>
      </p:sp>
    </p:spTree>
    <p:extLst>
      <p:ext uri="{BB962C8B-B14F-4D97-AF65-F5344CB8AC3E}">
        <p14:creationId xmlns:p14="http://schemas.microsoft.com/office/powerpoint/2010/main" val="2027674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3D8B0-82EB-49D7-B33D-48A378683DBE}"/>
              </a:ext>
            </a:extLst>
          </p:cNvPr>
          <p:cNvSpPr>
            <a:spLocks noGrp="1"/>
          </p:cNvSpPr>
          <p:nvPr>
            <p:ph type="title"/>
          </p:nvPr>
        </p:nvSpPr>
        <p:spPr/>
        <p:txBody>
          <a:bodyPr>
            <a:normAutofit/>
          </a:bodyPr>
          <a:lstStyle/>
          <a:p>
            <a:r>
              <a:rPr lang="lt-LT" sz="3200" dirty="0"/>
              <a:t>GYVENIMO SĄLYGOS: Jaunimo vidutinės pajamos per mėnesį</a:t>
            </a:r>
          </a:p>
        </p:txBody>
      </p:sp>
      <p:sp>
        <p:nvSpPr>
          <p:cNvPr id="3" name="Content Placeholder 2">
            <a:extLst>
              <a:ext uri="{FF2B5EF4-FFF2-40B4-BE49-F238E27FC236}">
                <a16:creationId xmlns:a16="http://schemas.microsoft.com/office/drawing/2014/main" id="{366654F6-4241-4615-9EA8-A70A01A4233C}"/>
              </a:ext>
            </a:extLst>
          </p:cNvPr>
          <p:cNvSpPr>
            <a:spLocks noGrp="1"/>
          </p:cNvSpPr>
          <p:nvPr>
            <p:ph idx="1"/>
          </p:nvPr>
        </p:nvSpPr>
        <p:spPr>
          <a:xfrm>
            <a:off x="6493565" y="2057606"/>
            <a:ext cx="3538331" cy="4110961"/>
          </a:xfrm>
        </p:spPr>
        <p:txBody>
          <a:bodyPr>
            <a:normAutofit/>
          </a:bodyPr>
          <a:lstStyle/>
          <a:p>
            <a:r>
              <a:rPr lang="lt-LT" dirty="0"/>
              <a:t>Daugumos tyrime dalyvavusių jaunų žmonių </a:t>
            </a:r>
            <a:r>
              <a:rPr lang="lt-LT" b="1" dirty="0"/>
              <a:t>(60 proc.) </a:t>
            </a:r>
            <a:r>
              <a:rPr lang="lt-LT" dirty="0"/>
              <a:t>pajamos per mėnesį svyruoja nuo 286 iki 855 Eur, šiek tiek daugiau nei ketvirtadalio </a:t>
            </a:r>
            <a:r>
              <a:rPr lang="lt-LT" b="1" dirty="0"/>
              <a:t>(27,9 proc.) </a:t>
            </a:r>
            <a:r>
              <a:rPr lang="lt-LT" dirty="0"/>
              <a:t>pajamos yra mažesnės ir šiek tiek daugiau nei dešimtadalio </a:t>
            </a:r>
            <a:r>
              <a:rPr lang="lt-LT" b="1" dirty="0"/>
              <a:t>(11,1 proc.) </a:t>
            </a:r>
            <a:r>
              <a:rPr lang="lt-LT" dirty="0"/>
              <a:t>pajamos yra didesnės.</a:t>
            </a:r>
          </a:p>
          <a:p>
            <a:r>
              <a:rPr lang="lt-LT" dirty="0"/>
              <a:t>Pajamų skirtumai tarp savivaldybių grupių yra nežymūs.</a:t>
            </a:r>
          </a:p>
        </p:txBody>
      </p:sp>
      <p:graphicFrame>
        <p:nvGraphicFramePr>
          <p:cNvPr id="5" name="Chart 4">
            <a:extLst>
              <a:ext uri="{FF2B5EF4-FFF2-40B4-BE49-F238E27FC236}">
                <a16:creationId xmlns:a16="http://schemas.microsoft.com/office/drawing/2014/main" id="{FCA4600E-7F11-4089-BD63-19CCAB8C8FF6}"/>
              </a:ext>
            </a:extLst>
          </p:cNvPr>
          <p:cNvGraphicFramePr/>
          <p:nvPr>
            <p:extLst>
              <p:ext uri="{D42A27DB-BD31-4B8C-83A1-F6EECF244321}">
                <p14:modId xmlns:p14="http://schemas.microsoft.com/office/powerpoint/2010/main" val="1913567958"/>
              </p:ext>
            </p:extLst>
          </p:nvPr>
        </p:nvGraphicFramePr>
        <p:xfrm>
          <a:off x="677334" y="2057607"/>
          <a:ext cx="5816231" cy="4110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786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75F4-596E-45E2-90B3-31416DBEA903}"/>
              </a:ext>
            </a:extLst>
          </p:cNvPr>
          <p:cNvSpPr>
            <a:spLocks noGrp="1"/>
          </p:cNvSpPr>
          <p:nvPr>
            <p:ph type="title"/>
          </p:nvPr>
        </p:nvSpPr>
        <p:spPr/>
        <p:txBody>
          <a:bodyPr/>
          <a:lstStyle/>
          <a:p>
            <a:r>
              <a:rPr lang="lt-LT" dirty="0"/>
              <a:t>GYVENIMO SĄLYGOS: Jaunimo p</a:t>
            </a:r>
            <a:r>
              <a:rPr lang="lt-LT" sz="3600" dirty="0"/>
              <a:t>ajamų šaltiniai, 2020 m. ir 2010-2011 m.</a:t>
            </a:r>
            <a:r>
              <a:rPr lang="lt-LT" dirty="0"/>
              <a:t> </a:t>
            </a:r>
          </a:p>
        </p:txBody>
      </p:sp>
      <p:sp>
        <p:nvSpPr>
          <p:cNvPr id="3" name="Content Placeholder 2">
            <a:extLst>
              <a:ext uri="{FF2B5EF4-FFF2-40B4-BE49-F238E27FC236}">
                <a16:creationId xmlns:a16="http://schemas.microsoft.com/office/drawing/2014/main" id="{DD8CCF50-19DD-4A9C-8B5A-AFEBA0C05022}"/>
              </a:ext>
            </a:extLst>
          </p:cNvPr>
          <p:cNvSpPr>
            <a:spLocks noGrp="1"/>
          </p:cNvSpPr>
          <p:nvPr>
            <p:ph idx="1"/>
          </p:nvPr>
        </p:nvSpPr>
        <p:spPr>
          <a:xfrm>
            <a:off x="6957390" y="2160589"/>
            <a:ext cx="3087758" cy="3880773"/>
          </a:xfrm>
        </p:spPr>
        <p:txBody>
          <a:bodyPr/>
          <a:lstStyle/>
          <a:p>
            <a:r>
              <a:rPr lang="lt-LT" dirty="0"/>
              <a:t>Per laikotarpį nuo ankstesnio tyrimo </a:t>
            </a:r>
            <a:r>
              <a:rPr lang="lt-LT" b="1" dirty="0"/>
              <a:t>12 proc. </a:t>
            </a:r>
            <a:r>
              <a:rPr lang="lt-LT" dirty="0"/>
              <a:t>sumažėjo jaunų žmonių, gyvenančių iš tėvų ar giminių paramos, dalis. Taip pat vis mažiau jaunų žmonių gauna pajamų iš stipendijų, tačiau  daugiau gyvena  iš draugo / draugės pajamų</a:t>
            </a:r>
          </a:p>
        </p:txBody>
      </p:sp>
      <p:graphicFrame>
        <p:nvGraphicFramePr>
          <p:cNvPr id="6" name="Chart 5">
            <a:extLst>
              <a:ext uri="{FF2B5EF4-FFF2-40B4-BE49-F238E27FC236}">
                <a16:creationId xmlns:a16="http://schemas.microsoft.com/office/drawing/2014/main" id="{761C6E34-E6F2-446B-A376-935DBDF599C8}"/>
              </a:ext>
            </a:extLst>
          </p:cNvPr>
          <p:cNvGraphicFramePr/>
          <p:nvPr>
            <p:extLst>
              <p:ext uri="{D42A27DB-BD31-4B8C-83A1-F6EECF244321}">
                <p14:modId xmlns:p14="http://schemas.microsoft.com/office/powerpoint/2010/main" val="3647847075"/>
              </p:ext>
            </p:extLst>
          </p:nvPr>
        </p:nvGraphicFramePr>
        <p:xfrm>
          <a:off x="677333" y="2160588"/>
          <a:ext cx="6280057"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9940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75F4-596E-45E2-90B3-31416DBEA903}"/>
              </a:ext>
            </a:extLst>
          </p:cNvPr>
          <p:cNvSpPr>
            <a:spLocks noGrp="1"/>
          </p:cNvSpPr>
          <p:nvPr>
            <p:ph type="title"/>
          </p:nvPr>
        </p:nvSpPr>
        <p:spPr/>
        <p:txBody>
          <a:bodyPr/>
          <a:lstStyle/>
          <a:p>
            <a:r>
              <a:rPr lang="lt-LT" dirty="0"/>
              <a:t>GYVENIMO SĄLYGOS: Turimos paskolos</a:t>
            </a:r>
            <a:r>
              <a:rPr lang="lt-LT" sz="3600" dirty="0"/>
              <a:t>, 2020 m. ir 2010-2011 m.</a:t>
            </a:r>
            <a:r>
              <a:rPr lang="lt-LT" dirty="0"/>
              <a:t> </a:t>
            </a:r>
          </a:p>
        </p:txBody>
      </p:sp>
      <p:sp>
        <p:nvSpPr>
          <p:cNvPr id="3" name="Content Placeholder 2">
            <a:extLst>
              <a:ext uri="{FF2B5EF4-FFF2-40B4-BE49-F238E27FC236}">
                <a16:creationId xmlns:a16="http://schemas.microsoft.com/office/drawing/2014/main" id="{DD8CCF50-19DD-4A9C-8B5A-AFEBA0C05022}"/>
              </a:ext>
            </a:extLst>
          </p:cNvPr>
          <p:cNvSpPr>
            <a:spLocks noGrp="1"/>
          </p:cNvSpPr>
          <p:nvPr>
            <p:ph idx="1"/>
          </p:nvPr>
        </p:nvSpPr>
        <p:spPr>
          <a:xfrm>
            <a:off x="6957390" y="2160589"/>
            <a:ext cx="3087758" cy="3880773"/>
          </a:xfrm>
        </p:spPr>
        <p:txBody>
          <a:bodyPr>
            <a:normAutofit/>
          </a:bodyPr>
          <a:lstStyle/>
          <a:p>
            <a:r>
              <a:rPr lang="lt-LT" dirty="0"/>
              <a:t>2010-2011 m. tyrimo duomenimis, </a:t>
            </a:r>
            <a:r>
              <a:rPr lang="lt-LT" b="1" dirty="0"/>
              <a:t>8 proc. </a:t>
            </a:r>
            <a:r>
              <a:rPr lang="lt-LT" dirty="0"/>
              <a:t>jaunimo planavo paimti paskolą, 2020 m. tokių planų turinčių dalis sumažėjo iki </a:t>
            </a:r>
            <a:r>
              <a:rPr lang="lt-LT" b="1" dirty="0"/>
              <a:t>1,4 proc. </a:t>
            </a:r>
            <a:r>
              <a:rPr lang="lt-LT" dirty="0"/>
              <a:t>Bendrai per laikotarpį tarp dviejų tyrimų </a:t>
            </a:r>
            <a:r>
              <a:rPr lang="lt-LT" b="1" dirty="0"/>
              <a:t>8 proc.</a:t>
            </a:r>
            <a:r>
              <a:rPr lang="lt-LT" dirty="0"/>
              <a:t> išaugo neturinčių jokių paskolų respondentų dalis.</a:t>
            </a:r>
          </a:p>
        </p:txBody>
      </p:sp>
      <p:graphicFrame>
        <p:nvGraphicFramePr>
          <p:cNvPr id="5" name="Chart 4">
            <a:extLst>
              <a:ext uri="{FF2B5EF4-FFF2-40B4-BE49-F238E27FC236}">
                <a16:creationId xmlns:a16="http://schemas.microsoft.com/office/drawing/2014/main" id="{A8B6D0DA-15FA-4D6C-8E50-53D221B36635}"/>
              </a:ext>
            </a:extLst>
          </p:cNvPr>
          <p:cNvGraphicFramePr/>
          <p:nvPr>
            <p:extLst>
              <p:ext uri="{D42A27DB-BD31-4B8C-83A1-F6EECF244321}">
                <p14:modId xmlns:p14="http://schemas.microsoft.com/office/powerpoint/2010/main" val="809252278"/>
              </p:ext>
            </p:extLst>
          </p:nvPr>
        </p:nvGraphicFramePr>
        <p:xfrm>
          <a:off x="677334" y="2182889"/>
          <a:ext cx="6280056" cy="38584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9248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4B0-C80C-4740-A854-AA54DFCAE911}"/>
              </a:ext>
            </a:extLst>
          </p:cNvPr>
          <p:cNvSpPr>
            <a:spLocks noGrp="1"/>
          </p:cNvSpPr>
          <p:nvPr>
            <p:ph type="title"/>
          </p:nvPr>
        </p:nvSpPr>
        <p:spPr/>
        <p:txBody>
          <a:bodyPr>
            <a:normAutofit fontScale="90000"/>
          </a:bodyPr>
          <a:lstStyle/>
          <a:p>
            <a:r>
              <a:rPr lang="lt-LT" dirty="0"/>
              <a:t>GYVENIMO SĄLYGOS: Verslumas</a:t>
            </a:r>
            <a:r>
              <a:rPr lang="lt-LT" sz="3600" dirty="0"/>
              <a:t>, 2020 m. ir 2010-2011 m., 2020 m. palyginimas tarp lyčių</a:t>
            </a:r>
            <a:r>
              <a:rPr lang="lt-LT" dirty="0"/>
              <a:t> </a:t>
            </a:r>
          </a:p>
        </p:txBody>
      </p:sp>
      <p:sp>
        <p:nvSpPr>
          <p:cNvPr id="3" name="Content Placeholder 2">
            <a:extLst>
              <a:ext uri="{FF2B5EF4-FFF2-40B4-BE49-F238E27FC236}">
                <a16:creationId xmlns:a16="http://schemas.microsoft.com/office/drawing/2014/main" id="{8D1B51C6-41F3-464D-8B12-8291CFC0FC93}"/>
              </a:ext>
            </a:extLst>
          </p:cNvPr>
          <p:cNvSpPr>
            <a:spLocks noGrp="1"/>
          </p:cNvSpPr>
          <p:nvPr>
            <p:ph idx="1"/>
          </p:nvPr>
        </p:nvSpPr>
        <p:spPr>
          <a:xfrm>
            <a:off x="6718851" y="2160589"/>
            <a:ext cx="3419062" cy="3880773"/>
          </a:xfrm>
        </p:spPr>
        <p:txBody>
          <a:bodyPr>
            <a:normAutofit lnSpcReduction="10000"/>
          </a:bodyPr>
          <a:lstStyle/>
          <a:p>
            <a:r>
              <a:rPr lang="lt-LT" dirty="0"/>
              <a:t>Lyginant su 2010-2011 m. tyrimo duomenimis, padaugėjo jaunų žmonių, kurie planuoja pradėti savo verslą, jau jį turi ar yra save jame išbandę.</a:t>
            </a:r>
          </a:p>
          <a:p>
            <a:r>
              <a:rPr lang="lt-LT" dirty="0"/>
              <a:t>2020 m. tyrimas taip pat atskleidžia, kad </a:t>
            </a:r>
            <a:r>
              <a:rPr lang="lt-LT" b="1" dirty="0"/>
              <a:t>apie 16 proc. daugiau</a:t>
            </a:r>
            <a:r>
              <a:rPr lang="lt-LT" dirty="0"/>
              <a:t> apklaustų moterų nei vyrų planuoja pradėti verslą. Tarp jau išbandžiusių save versle moterų yra beveik </a:t>
            </a:r>
            <a:r>
              <a:rPr lang="lt-LT" b="1" dirty="0"/>
              <a:t>10 proc. daugiau </a:t>
            </a:r>
            <a:r>
              <a:rPr lang="lt-LT" dirty="0"/>
              <a:t>nei vyrų.</a:t>
            </a:r>
          </a:p>
        </p:txBody>
      </p:sp>
      <p:graphicFrame>
        <p:nvGraphicFramePr>
          <p:cNvPr id="4" name="Chart 3">
            <a:extLst>
              <a:ext uri="{FF2B5EF4-FFF2-40B4-BE49-F238E27FC236}">
                <a16:creationId xmlns:a16="http://schemas.microsoft.com/office/drawing/2014/main" id="{BCA2A3B5-5176-4EAD-8B55-8CB598D356E9}"/>
              </a:ext>
            </a:extLst>
          </p:cNvPr>
          <p:cNvGraphicFramePr/>
          <p:nvPr>
            <p:extLst>
              <p:ext uri="{D42A27DB-BD31-4B8C-83A1-F6EECF244321}">
                <p14:modId xmlns:p14="http://schemas.microsoft.com/office/powerpoint/2010/main" val="1901396026"/>
              </p:ext>
            </p:extLst>
          </p:nvPr>
        </p:nvGraphicFramePr>
        <p:xfrm>
          <a:off x="677334" y="2160589"/>
          <a:ext cx="6041517"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2540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65BB-EB06-477C-8ABB-50BD8DEC2531}"/>
              </a:ext>
            </a:extLst>
          </p:cNvPr>
          <p:cNvSpPr>
            <a:spLocks noGrp="1"/>
          </p:cNvSpPr>
          <p:nvPr>
            <p:ph type="title"/>
          </p:nvPr>
        </p:nvSpPr>
        <p:spPr/>
        <p:txBody>
          <a:bodyPr/>
          <a:lstStyle/>
          <a:p>
            <a:r>
              <a:rPr lang="lt-LT" dirty="0"/>
              <a:t>DALYVAVIMAS: </a:t>
            </a:r>
            <a:r>
              <a:rPr lang="lt-LT" sz="3600" dirty="0"/>
              <a:t>2020 m. ir 2010-2011 m.</a:t>
            </a:r>
            <a:r>
              <a:rPr lang="lt-LT" dirty="0"/>
              <a:t>  </a:t>
            </a:r>
          </a:p>
        </p:txBody>
      </p:sp>
      <p:sp>
        <p:nvSpPr>
          <p:cNvPr id="3" name="Content Placeholder 2">
            <a:extLst>
              <a:ext uri="{FF2B5EF4-FFF2-40B4-BE49-F238E27FC236}">
                <a16:creationId xmlns:a16="http://schemas.microsoft.com/office/drawing/2014/main" id="{78019FA6-2DE6-4F30-B7E3-0A00B4F16D2D}"/>
              </a:ext>
            </a:extLst>
          </p:cNvPr>
          <p:cNvSpPr>
            <a:spLocks noGrp="1"/>
          </p:cNvSpPr>
          <p:nvPr>
            <p:ph idx="1"/>
          </p:nvPr>
        </p:nvSpPr>
        <p:spPr>
          <a:xfrm>
            <a:off x="677334" y="2160589"/>
            <a:ext cx="8596668" cy="3880773"/>
          </a:xfrm>
        </p:spPr>
        <p:txBody>
          <a:bodyPr>
            <a:normAutofit fontScale="92500"/>
          </a:bodyPr>
          <a:lstStyle/>
          <a:p>
            <a:pPr algn="just"/>
            <a:r>
              <a:rPr lang="lt-LT" dirty="0"/>
              <a:t>Per laikotarpį nuo ankstesnio tyrimo jaunimo </a:t>
            </a:r>
            <a:r>
              <a:rPr lang="lt-LT" b="1" dirty="0"/>
              <a:t>politinis-pilietinis aktyvumas </a:t>
            </a:r>
            <a:r>
              <a:rPr lang="lt-LT" dirty="0"/>
              <a:t>šiek tiek smuko. Žemiausiu politiniu-pilietiniu aktyvumu pasižymi 14-19 m. amžiaus grupė (</a:t>
            </a:r>
            <a:r>
              <a:rPr lang="lt-LT" b="1" dirty="0"/>
              <a:t>94,2 proc. </a:t>
            </a:r>
            <a:r>
              <a:rPr lang="lt-LT" dirty="0"/>
              <a:t>jos atstovų būdingas žemas aktyvumas).</a:t>
            </a:r>
          </a:p>
          <a:p>
            <a:pPr algn="just"/>
            <a:r>
              <a:rPr lang="lt-LT" b="1" dirty="0"/>
              <a:t>Aplinkos politinis-pilietinis aktyvumas </a:t>
            </a:r>
            <a:r>
              <a:rPr lang="lt-LT" dirty="0"/>
              <a:t>taip pat truputį sumažėjo: respondentų dalis, kurios aktyvumo lygis buvo aukštas, susitraukė nuo </a:t>
            </a:r>
            <a:r>
              <a:rPr lang="lt-LT" b="1" dirty="0"/>
              <a:t>18,2 proc. </a:t>
            </a:r>
            <a:r>
              <a:rPr lang="lt-LT" dirty="0"/>
              <a:t>iki </a:t>
            </a:r>
            <a:r>
              <a:rPr lang="lt-LT" b="1" dirty="0"/>
              <a:t>8,6 proc.</a:t>
            </a:r>
          </a:p>
          <a:p>
            <a:pPr algn="just"/>
            <a:r>
              <a:rPr lang="lt-LT" b="1" dirty="0"/>
              <a:t>Požiūrio į politiką negatyvumas </a:t>
            </a:r>
            <a:r>
              <a:rPr lang="lt-LT" dirty="0"/>
              <a:t>tuo tarpu smarkiai išaugo. 2010-2011 m. tyrimo duomenimis, vos </a:t>
            </a:r>
            <a:r>
              <a:rPr lang="lt-LT" b="1" dirty="0"/>
              <a:t>2 proc. </a:t>
            </a:r>
            <a:r>
              <a:rPr lang="lt-LT" dirty="0"/>
              <a:t>respondentų požiūrio į politiką negatyvumo lygis buvo aukštas, 2020 m. ši dalis sudarė jau beveik trečdalį </a:t>
            </a:r>
            <a:r>
              <a:rPr lang="lt-LT" b="1" dirty="0"/>
              <a:t>(31,3 proc.)</a:t>
            </a:r>
            <a:r>
              <a:rPr lang="lt-LT" dirty="0"/>
              <a:t>. respondentų. Aukščiausias požiūrio į politiką negatyvumas būdingas taip pat 14 – 19 m. amžiaus grupei (</a:t>
            </a:r>
            <a:r>
              <a:rPr lang="lt-LT" b="1" dirty="0"/>
              <a:t>60,4 proc. </a:t>
            </a:r>
            <a:r>
              <a:rPr lang="lt-LT" dirty="0"/>
              <a:t>jos atstovų negatyvumo lygis yra aukštas). </a:t>
            </a:r>
          </a:p>
          <a:p>
            <a:pPr algn="just"/>
            <a:r>
              <a:rPr lang="lt-LT" b="1" dirty="0"/>
              <a:t>Pilietiškumo – labdaringumo </a:t>
            </a:r>
            <a:r>
              <a:rPr lang="lt-LT" dirty="0"/>
              <a:t>rodiklis per laikotarpį tarp abiejų tyrimų patyrė nuosmukį: žemas pilietiškumas-labdaringumas 2020 m. buvo būdingas beveik </a:t>
            </a:r>
            <a:r>
              <a:rPr lang="lt-LT" b="1" dirty="0"/>
              <a:t>15 proc. </a:t>
            </a:r>
            <a:r>
              <a:rPr lang="lt-LT" dirty="0"/>
              <a:t>didesnei daliai respondentų. </a:t>
            </a:r>
          </a:p>
          <a:p>
            <a:endParaRPr lang="lt-LT" dirty="0"/>
          </a:p>
        </p:txBody>
      </p:sp>
    </p:spTree>
    <p:extLst>
      <p:ext uri="{BB962C8B-B14F-4D97-AF65-F5344CB8AC3E}">
        <p14:creationId xmlns:p14="http://schemas.microsoft.com/office/powerpoint/2010/main" val="1777119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65BB-EB06-477C-8ABB-50BD8DEC2531}"/>
              </a:ext>
            </a:extLst>
          </p:cNvPr>
          <p:cNvSpPr>
            <a:spLocks noGrp="1"/>
          </p:cNvSpPr>
          <p:nvPr>
            <p:ph type="title"/>
          </p:nvPr>
        </p:nvSpPr>
        <p:spPr/>
        <p:txBody>
          <a:bodyPr>
            <a:noAutofit/>
          </a:bodyPr>
          <a:lstStyle/>
          <a:p>
            <a:r>
              <a:rPr lang="lt-LT" sz="3200" dirty="0"/>
              <a:t>DALYVAVIMAS: Dalyvavimas NVO ir asociacijų veikloje, priklausymas neformaliai grupei ar stiliui,  2020 m. ir 2010-2011 m.  </a:t>
            </a:r>
          </a:p>
        </p:txBody>
      </p:sp>
      <p:sp>
        <p:nvSpPr>
          <p:cNvPr id="3" name="Content Placeholder 2">
            <a:extLst>
              <a:ext uri="{FF2B5EF4-FFF2-40B4-BE49-F238E27FC236}">
                <a16:creationId xmlns:a16="http://schemas.microsoft.com/office/drawing/2014/main" id="{78019FA6-2DE6-4F30-B7E3-0A00B4F16D2D}"/>
              </a:ext>
            </a:extLst>
          </p:cNvPr>
          <p:cNvSpPr>
            <a:spLocks noGrp="1"/>
          </p:cNvSpPr>
          <p:nvPr>
            <p:ph idx="1"/>
          </p:nvPr>
        </p:nvSpPr>
        <p:spPr>
          <a:xfrm>
            <a:off x="5998305" y="2160589"/>
            <a:ext cx="3275697" cy="3790044"/>
          </a:xfrm>
        </p:spPr>
        <p:txBody>
          <a:bodyPr>
            <a:noAutofit/>
          </a:bodyPr>
          <a:lstStyle/>
          <a:p>
            <a:r>
              <a:rPr lang="lt-LT" dirty="0"/>
              <a:t>Jaunimo priklausymas (narystė) NVO ir asociacijoms, neformalioms grupėms, lyginant su ankstesniu tyrimu žymiai smukę. </a:t>
            </a:r>
          </a:p>
        </p:txBody>
      </p:sp>
      <p:graphicFrame>
        <p:nvGraphicFramePr>
          <p:cNvPr id="4" name="Chart 3">
            <a:extLst>
              <a:ext uri="{FF2B5EF4-FFF2-40B4-BE49-F238E27FC236}">
                <a16:creationId xmlns:a16="http://schemas.microsoft.com/office/drawing/2014/main" id="{032F6845-976F-4210-9587-4BD4BD7A8E1F}"/>
              </a:ext>
            </a:extLst>
          </p:cNvPr>
          <p:cNvGraphicFramePr/>
          <p:nvPr>
            <p:extLst>
              <p:ext uri="{D42A27DB-BD31-4B8C-83A1-F6EECF244321}">
                <p14:modId xmlns:p14="http://schemas.microsoft.com/office/powerpoint/2010/main" val="4102986509"/>
              </p:ext>
            </p:extLst>
          </p:nvPr>
        </p:nvGraphicFramePr>
        <p:xfrm>
          <a:off x="677335" y="2160590"/>
          <a:ext cx="2558234" cy="37900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9BFC0E05-5E1C-4BA1-9982-C6E047C11C28}"/>
              </a:ext>
            </a:extLst>
          </p:cNvPr>
          <p:cNvGraphicFramePr/>
          <p:nvPr>
            <p:extLst>
              <p:ext uri="{D42A27DB-BD31-4B8C-83A1-F6EECF244321}">
                <p14:modId xmlns:p14="http://schemas.microsoft.com/office/powerpoint/2010/main" val="3529468427"/>
              </p:ext>
            </p:extLst>
          </p:nvPr>
        </p:nvGraphicFramePr>
        <p:xfrm>
          <a:off x="3440071" y="2160589"/>
          <a:ext cx="2558234" cy="37900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30007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63C7D-3467-47E5-83E9-99B840F15358}"/>
              </a:ext>
            </a:extLst>
          </p:cNvPr>
          <p:cNvSpPr>
            <a:spLocks noGrp="1"/>
          </p:cNvSpPr>
          <p:nvPr>
            <p:ph type="title"/>
          </p:nvPr>
        </p:nvSpPr>
        <p:spPr/>
        <p:txBody>
          <a:bodyPr>
            <a:noAutofit/>
          </a:bodyPr>
          <a:lstStyle/>
          <a:p>
            <a:r>
              <a:rPr lang="lt-LT" sz="3200" dirty="0"/>
              <a:t>DALYVAVIMAS: Aktyvumas dalyvaujant savanoriškoje veikloje, palyginimas tarp amžiaus grupių, 2020 m. ir 2010-2011 m.</a:t>
            </a:r>
          </a:p>
        </p:txBody>
      </p:sp>
      <p:sp>
        <p:nvSpPr>
          <p:cNvPr id="3" name="Content Placeholder 2">
            <a:extLst>
              <a:ext uri="{FF2B5EF4-FFF2-40B4-BE49-F238E27FC236}">
                <a16:creationId xmlns:a16="http://schemas.microsoft.com/office/drawing/2014/main" id="{0F6B0025-AF21-4802-8FB8-06BED969F15F}"/>
              </a:ext>
            </a:extLst>
          </p:cNvPr>
          <p:cNvSpPr>
            <a:spLocks noGrp="1"/>
          </p:cNvSpPr>
          <p:nvPr>
            <p:ph idx="1"/>
          </p:nvPr>
        </p:nvSpPr>
        <p:spPr>
          <a:xfrm>
            <a:off x="5753686" y="2168822"/>
            <a:ext cx="3854548" cy="3880773"/>
          </a:xfrm>
        </p:spPr>
        <p:txBody>
          <a:bodyPr>
            <a:normAutofit fontScale="85000" lnSpcReduction="20000"/>
          </a:bodyPr>
          <a:lstStyle/>
          <a:p>
            <a:r>
              <a:rPr lang="lt-LT" sz="2100" dirty="0"/>
              <a:t>Savanoriškoje veikloje niekada nedalyvavusių jaunų žmonių dalis šiame tyrime siekė </a:t>
            </a:r>
            <a:r>
              <a:rPr lang="lt-LT" sz="2100" b="1" dirty="0"/>
              <a:t>net 83 proc.</a:t>
            </a:r>
          </a:p>
          <a:p>
            <a:r>
              <a:rPr lang="lt-LT" sz="2100" dirty="0"/>
              <a:t>Anksčiau nei prieš 6 mėn. arba apklausos metu savanoriavo </a:t>
            </a:r>
            <a:r>
              <a:rPr lang="lt-LT" sz="2100" b="1" dirty="0"/>
              <a:t>17,1 proc. </a:t>
            </a:r>
            <a:r>
              <a:rPr lang="lt-LT" sz="2100" dirty="0"/>
              <a:t>respondentų. Lyginant su 2010-2011 m. tyrimo duomenimis, ši jaunimo dalis </a:t>
            </a:r>
            <a:r>
              <a:rPr lang="lt-LT" sz="2100" b="1" dirty="0"/>
              <a:t>sumažėjo kone trigubai</a:t>
            </a:r>
            <a:r>
              <a:rPr lang="lt-LT" sz="2100" dirty="0"/>
              <a:t>.</a:t>
            </a:r>
          </a:p>
          <a:p>
            <a:r>
              <a:rPr lang="lt-LT" sz="2100" dirty="0"/>
              <a:t>Daugiausiai per pastaruosius 6 mėnesius savanoriavo 20-24 m. amžiaus grupės respondentų. Nors beveik ketvirtadalis </a:t>
            </a:r>
            <a:r>
              <a:rPr lang="lt-LT" sz="2100" b="1" dirty="0"/>
              <a:t>(24,7 proc.) </a:t>
            </a:r>
            <a:r>
              <a:rPr lang="lt-LT" sz="2100" dirty="0"/>
              <a:t>25 – 29 m. jaunimo yra </a:t>
            </a:r>
            <a:r>
              <a:rPr lang="lt-LT" sz="2100" dirty="0" err="1"/>
              <a:t>savanoriavęs</a:t>
            </a:r>
            <a:r>
              <a:rPr lang="lt-LT" sz="2100" dirty="0"/>
              <a:t> anksčiau.</a:t>
            </a:r>
          </a:p>
          <a:p>
            <a:endParaRPr lang="lt-LT" dirty="0"/>
          </a:p>
        </p:txBody>
      </p:sp>
      <p:graphicFrame>
        <p:nvGraphicFramePr>
          <p:cNvPr id="5" name="Chart 4">
            <a:extLst>
              <a:ext uri="{FF2B5EF4-FFF2-40B4-BE49-F238E27FC236}">
                <a16:creationId xmlns:a16="http://schemas.microsoft.com/office/drawing/2014/main" id="{CEF5C695-E159-4742-A952-5CE087C2F0DF}"/>
              </a:ext>
            </a:extLst>
          </p:cNvPr>
          <p:cNvGraphicFramePr/>
          <p:nvPr>
            <p:extLst>
              <p:ext uri="{D42A27DB-BD31-4B8C-83A1-F6EECF244321}">
                <p14:modId xmlns:p14="http://schemas.microsoft.com/office/powerpoint/2010/main" val="1135812753"/>
              </p:ext>
            </p:extLst>
          </p:nvPr>
        </p:nvGraphicFramePr>
        <p:xfrm>
          <a:off x="676420" y="2160589"/>
          <a:ext cx="5077266" cy="38807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4684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03AF-732A-4281-A3A7-5D1B5F5770EA}"/>
              </a:ext>
            </a:extLst>
          </p:cNvPr>
          <p:cNvSpPr>
            <a:spLocks noGrp="1"/>
          </p:cNvSpPr>
          <p:nvPr>
            <p:ph type="title"/>
          </p:nvPr>
        </p:nvSpPr>
        <p:spPr/>
        <p:txBody>
          <a:bodyPr>
            <a:noAutofit/>
          </a:bodyPr>
          <a:lstStyle/>
          <a:p>
            <a:r>
              <a:rPr lang="lt-LT" sz="3200" dirty="0"/>
              <a:t>ĮPROČIAI: Alkoholio vartojimas, priklausomybė nuo alkoholio, 2020 m. ir 2010-2011 m. </a:t>
            </a:r>
          </a:p>
        </p:txBody>
      </p:sp>
      <p:sp>
        <p:nvSpPr>
          <p:cNvPr id="3" name="Content Placeholder 2">
            <a:extLst>
              <a:ext uri="{FF2B5EF4-FFF2-40B4-BE49-F238E27FC236}">
                <a16:creationId xmlns:a16="http://schemas.microsoft.com/office/drawing/2014/main" id="{F8432452-38BA-4125-97CE-C669756EA137}"/>
              </a:ext>
            </a:extLst>
          </p:cNvPr>
          <p:cNvSpPr>
            <a:spLocks noGrp="1"/>
          </p:cNvSpPr>
          <p:nvPr>
            <p:ph idx="1"/>
          </p:nvPr>
        </p:nvSpPr>
        <p:spPr>
          <a:xfrm>
            <a:off x="6358595" y="2174657"/>
            <a:ext cx="4290647" cy="3880773"/>
          </a:xfrm>
        </p:spPr>
        <p:txBody>
          <a:bodyPr>
            <a:noAutofit/>
          </a:bodyPr>
          <a:lstStyle/>
          <a:p>
            <a:r>
              <a:rPr lang="lt-LT" sz="1700" dirty="0"/>
              <a:t>Tyrimas atskleidė, kad, lyginant su 2010-2011 m., alkoholio vartojimo dažnumas tarp jaunų žmonių mažėja, didėja išvis alkoholio nevartojančių dalis. </a:t>
            </a:r>
          </a:p>
          <a:p>
            <a:r>
              <a:rPr lang="lt-LT" sz="1700" dirty="0"/>
              <a:t>Priklausomybės nuo alkoholio rodiklio lygis taip pat žymiai nusileido (2020 m. apie </a:t>
            </a:r>
            <a:r>
              <a:rPr lang="lt-LT" sz="1700" b="1" dirty="0"/>
              <a:t>88 proc. </a:t>
            </a:r>
            <a:r>
              <a:rPr lang="lt-LT" sz="1700" dirty="0"/>
              <a:t>respondentų nepriklausė rizikos grupei, nors 2010-2011 m. tokių buvo tik </a:t>
            </a:r>
            <a:r>
              <a:rPr lang="lt-LT" sz="1700" b="1" dirty="0"/>
              <a:t>beveik 55 proc.</a:t>
            </a:r>
            <a:r>
              <a:rPr lang="lt-LT" sz="1700" dirty="0"/>
              <a:t>). Kita vertus, šiek tiek (</a:t>
            </a:r>
            <a:r>
              <a:rPr lang="lt-LT" sz="1700" b="1" dirty="0"/>
              <a:t>apie 10 proc.</a:t>
            </a:r>
            <a:r>
              <a:rPr lang="lt-LT" sz="1700" dirty="0"/>
              <a:t>)</a:t>
            </a:r>
            <a:r>
              <a:rPr lang="lt-LT" sz="1700" b="1" dirty="0"/>
              <a:t> </a:t>
            </a:r>
            <a:r>
              <a:rPr lang="lt-LT" sz="1700" dirty="0"/>
              <a:t>padidėjo jaunų žmonių, priklausančių didelės rizikos grupei ar jau turinčių priklausomybę. </a:t>
            </a:r>
          </a:p>
        </p:txBody>
      </p:sp>
      <p:graphicFrame>
        <p:nvGraphicFramePr>
          <p:cNvPr id="4" name="Chart 3">
            <a:extLst>
              <a:ext uri="{FF2B5EF4-FFF2-40B4-BE49-F238E27FC236}">
                <a16:creationId xmlns:a16="http://schemas.microsoft.com/office/drawing/2014/main" id="{BACDF28D-4F5E-42ED-974E-7593393A7091}"/>
              </a:ext>
            </a:extLst>
          </p:cNvPr>
          <p:cNvGraphicFramePr/>
          <p:nvPr>
            <p:extLst>
              <p:ext uri="{D42A27DB-BD31-4B8C-83A1-F6EECF244321}">
                <p14:modId xmlns:p14="http://schemas.microsoft.com/office/powerpoint/2010/main" val="1514173063"/>
              </p:ext>
            </p:extLst>
          </p:nvPr>
        </p:nvGraphicFramePr>
        <p:xfrm>
          <a:off x="677334" y="2174656"/>
          <a:ext cx="5681262"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53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03AF-732A-4281-A3A7-5D1B5F5770EA}"/>
              </a:ext>
            </a:extLst>
          </p:cNvPr>
          <p:cNvSpPr>
            <a:spLocks noGrp="1"/>
          </p:cNvSpPr>
          <p:nvPr>
            <p:ph type="title"/>
          </p:nvPr>
        </p:nvSpPr>
        <p:spPr/>
        <p:txBody>
          <a:bodyPr>
            <a:noAutofit/>
          </a:bodyPr>
          <a:lstStyle/>
          <a:p>
            <a:r>
              <a:rPr lang="lt-LT" sz="3200" dirty="0"/>
              <a:t>ĮPROČIAI: Santykis su narkotikų vartojimu, 2020 m. ir 2010-2011 m., palyginimas tarp lyčių</a:t>
            </a:r>
          </a:p>
        </p:txBody>
      </p:sp>
      <p:sp>
        <p:nvSpPr>
          <p:cNvPr id="3" name="Content Placeholder 2">
            <a:extLst>
              <a:ext uri="{FF2B5EF4-FFF2-40B4-BE49-F238E27FC236}">
                <a16:creationId xmlns:a16="http://schemas.microsoft.com/office/drawing/2014/main" id="{F8432452-38BA-4125-97CE-C669756EA137}"/>
              </a:ext>
            </a:extLst>
          </p:cNvPr>
          <p:cNvSpPr>
            <a:spLocks noGrp="1"/>
          </p:cNvSpPr>
          <p:nvPr>
            <p:ph idx="1"/>
          </p:nvPr>
        </p:nvSpPr>
        <p:spPr>
          <a:xfrm>
            <a:off x="6822830" y="2174657"/>
            <a:ext cx="3826412" cy="4073743"/>
          </a:xfrm>
        </p:spPr>
        <p:txBody>
          <a:bodyPr>
            <a:noAutofit/>
          </a:bodyPr>
          <a:lstStyle/>
          <a:p>
            <a:r>
              <a:rPr lang="lt-LT" sz="1700" dirty="0"/>
              <a:t>Per laikotarpį tarp abiejų tyrimų beveik </a:t>
            </a:r>
            <a:r>
              <a:rPr lang="lt-LT" sz="1700" b="1" dirty="0"/>
              <a:t>30 proc. (iki 48 proc.) </a:t>
            </a:r>
            <a:r>
              <a:rPr lang="lt-LT" sz="1700" dirty="0"/>
              <a:t>sumažėjo narkotikų nevartojančių ir jų nebandžiusių respondentų dalis. Taip pat beveik </a:t>
            </a:r>
            <a:r>
              <a:rPr lang="lt-LT" sz="1700" b="1" dirty="0"/>
              <a:t>20 proc. daugiau</a:t>
            </a:r>
            <a:r>
              <a:rPr lang="lt-LT" sz="1700" dirty="0"/>
              <a:t> apklaustų jaunų žmonių 2020 m. nenorėjo atsakyti į klausimą apie narkotikus.</a:t>
            </a:r>
          </a:p>
          <a:p>
            <a:r>
              <a:rPr lang="lt-LT" sz="1700" dirty="0"/>
              <a:t>Tarp vyrų nevartojančių ir nebandžiusių narkotikų dalis 2020 m. buvo dar mažesnė – </a:t>
            </a:r>
            <a:r>
              <a:rPr lang="lt-LT" sz="1700" b="1" dirty="0"/>
              <a:t>35,5 proc. </a:t>
            </a:r>
            <a:r>
              <a:rPr lang="lt-LT" sz="1700" dirty="0"/>
              <a:t>(tarp moterų – </a:t>
            </a:r>
            <a:r>
              <a:rPr lang="lt-LT" sz="1700" b="1" dirty="0"/>
              <a:t>beveik 63 proc.</a:t>
            </a:r>
            <a:r>
              <a:rPr lang="lt-LT" sz="1700" dirty="0"/>
              <a:t>)</a:t>
            </a:r>
          </a:p>
        </p:txBody>
      </p:sp>
      <p:graphicFrame>
        <p:nvGraphicFramePr>
          <p:cNvPr id="6" name="Chart 5">
            <a:extLst>
              <a:ext uri="{FF2B5EF4-FFF2-40B4-BE49-F238E27FC236}">
                <a16:creationId xmlns:a16="http://schemas.microsoft.com/office/drawing/2014/main" id="{E08DCBA1-1E02-4A48-A25C-A37F11F32786}"/>
              </a:ext>
            </a:extLst>
          </p:cNvPr>
          <p:cNvGraphicFramePr/>
          <p:nvPr>
            <p:extLst>
              <p:ext uri="{D42A27DB-BD31-4B8C-83A1-F6EECF244321}">
                <p14:modId xmlns:p14="http://schemas.microsoft.com/office/powerpoint/2010/main" val="3816343196"/>
              </p:ext>
            </p:extLst>
          </p:nvPr>
        </p:nvGraphicFramePr>
        <p:xfrm>
          <a:off x="677333" y="2174657"/>
          <a:ext cx="6145497" cy="40737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4798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03AF-732A-4281-A3A7-5D1B5F5770EA}"/>
              </a:ext>
            </a:extLst>
          </p:cNvPr>
          <p:cNvSpPr>
            <a:spLocks noGrp="1"/>
          </p:cNvSpPr>
          <p:nvPr>
            <p:ph type="title"/>
          </p:nvPr>
        </p:nvSpPr>
        <p:spPr/>
        <p:txBody>
          <a:bodyPr/>
          <a:lstStyle/>
          <a:p>
            <a:r>
              <a:rPr lang="lt-LT" dirty="0"/>
              <a:t>ĮPROČIAI: Rūkymo įpročiai, 2020 m. ir 2010-2011 m., </a:t>
            </a:r>
            <a:r>
              <a:rPr lang="lt-LT" sz="3600" dirty="0"/>
              <a:t>palyginimas tarp lyčių</a:t>
            </a:r>
            <a:endParaRPr lang="lt-LT" dirty="0"/>
          </a:p>
        </p:txBody>
      </p:sp>
      <p:sp>
        <p:nvSpPr>
          <p:cNvPr id="3" name="Content Placeholder 2">
            <a:extLst>
              <a:ext uri="{FF2B5EF4-FFF2-40B4-BE49-F238E27FC236}">
                <a16:creationId xmlns:a16="http://schemas.microsoft.com/office/drawing/2014/main" id="{F8432452-38BA-4125-97CE-C669756EA137}"/>
              </a:ext>
            </a:extLst>
          </p:cNvPr>
          <p:cNvSpPr>
            <a:spLocks noGrp="1"/>
          </p:cNvSpPr>
          <p:nvPr>
            <p:ph idx="1"/>
          </p:nvPr>
        </p:nvSpPr>
        <p:spPr>
          <a:xfrm>
            <a:off x="7526214" y="2174657"/>
            <a:ext cx="2841675" cy="3880773"/>
          </a:xfrm>
        </p:spPr>
        <p:txBody>
          <a:bodyPr/>
          <a:lstStyle/>
          <a:p>
            <a:r>
              <a:rPr lang="lt-LT" dirty="0"/>
              <a:t>Lyginant su 2010-2011 m. išaugo rūkančių jaunų žmonių dalis ir per dieną surūkomų cigarečių kiekis.</a:t>
            </a:r>
          </a:p>
          <a:p>
            <a:r>
              <a:rPr lang="lt-LT" dirty="0"/>
              <a:t>Apie </a:t>
            </a:r>
            <a:r>
              <a:rPr lang="lt-LT" b="1" dirty="0"/>
              <a:t>25 proc. </a:t>
            </a:r>
            <a:r>
              <a:rPr lang="lt-LT" dirty="0"/>
              <a:t>didesnė dalis rūkančių 2020 m. buvo tarp vyrų. Vyrai taip pat rūkė didesnius cigarečių kiekius per dieną.</a:t>
            </a:r>
          </a:p>
        </p:txBody>
      </p:sp>
      <p:graphicFrame>
        <p:nvGraphicFramePr>
          <p:cNvPr id="6" name="Chart 5">
            <a:extLst>
              <a:ext uri="{FF2B5EF4-FFF2-40B4-BE49-F238E27FC236}">
                <a16:creationId xmlns:a16="http://schemas.microsoft.com/office/drawing/2014/main" id="{FC2F851D-E189-4789-BAC8-5E33977F490C}"/>
              </a:ext>
            </a:extLst>
          </p:cNvPr>
          <p:cNvGraphicFramePr/>
          <p:nvPr>
            <p:extLst>
              <p:ext uri="{D42A27DB-BD31-4B8C-83A1-F6EECF244321}">
                <p14:modId xmlns:p14="http://schemas.microsoft.com/office/powerpoint/2010/main" val="3995838650"/>
              </p:ext>
            </p:extLst>
          </p:nvPr>
        </p:nvGraphicFramePr>
        <p:xfrm>
          <a:off x="677334" y="2174656"/>
          <a:ext cx="6848880" cy="38807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1682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4172-122C-4EB6-BE69-0497012752E6}"/>
              </a:ext>
            </a:extLst>
          </p:cNvPr>
          <p:cNvSpPr>
            <a:spLocks noGrp="1"/>
          </p:cNvSpPr>
          <p:nvPr>
            <p:ph type="title"/>
          </p:nvPr>
        </p:nvSpPr>
        <p:spPr>
          <a:xfrm>
            <a:off x="677334" y="609600"/>
            <a:ext cx="4296226" cy="1320800"/>
          </a:xfrm>
        </p:spPr>
        <p:txBody>
          <a:bodyPr/>
          <a:lstStyle/>
          <a:p>
            <a:r>
              <a:rPr lang="lt-LT" dirty="0"/>
              <a:t>Tyrimo atranka</a:t>
            </a:r>
          </a:p>
        </p:txBody>
      </p:sp>
      <p:sp>
        <p:nvSpPr>
          <p:cNvPr id="22" name="Content Placeholder 21">
            <a:extLst>
              <a:ext uri="{FF2B5EF4-FFF2-40B4-BE49-F238E27FC236}">
                <a16:creationId xmlns:a16="http://schemas.microsoft.com/office/drawing/2014/main" id="{F469F814-0DF7-424B-BA94-A30ADF4D5DA1}"/>
              </a:ext>
            </a:extLst>
          </p:cNvPr>
          <p:cNvSpPr>
            <a:spLocks noGrp="1"/>
          </p:cNvSpPr>
          <p:nvPr>
            <p:ph idx="1"/>
          </p:nvPr>
        </p:nvSpPr>
        <p:spPr>
          <a:xfrm>
            <a:off x="677334" y="1748141"/>
            <a:ext cx="4296226" cy="4717774"/>
          </a:xfrm>
        </p:spPr>
        <p:txBody>
          <a:bodyPr>
            <a:normAutofit lnSpcReduction="10000"/>
          </a:bodyPr>
          <a:lstStyle/>
          <a:p>
            <a:r>
              <a:rPr lang="lt-LT" dirty="0"/>
              <a:t>Buvo sudarytos </a:t>
            </a:r>
            <a:r>
              <a:rPr lang="lt-LT" b="1" u="sng" dirty="0"/>
              <a:t>trys savivaldybių grupės </a:t>
            </a:r>
            <a:r>
              <a:rPr lang="lt-LT" dirty="0"/>
              <a:t>pagal miesto gyventojų dalį tarp visų savivaldybės gyventojų.</a:t>
            </a:r>
          </a:p>
          <a:p>
            <a:r>
              <a:rPr lang="lt-LT" dirty="0"/>
              <a:t>Kiekvienoje grupėje savivaldybės buvo išskirstytos pagal apskritis (tokiu būdu buvo gauti iš viso 25 savivaldybių blokai). Iš kiekvieno bloko atsitiktiniu būdu buvo atrinkta viena konkreti savivaldybė, kurioje turėtų būti vykdoma apklausa. Jei bloke buvo tik viena savivaldybė, tai ji ir buvo įtraukiama į atranką. </a:t>
            </a:r>
          </a:p>
          <a:p>
            <a:r>
              <a:rPr lang="lt-LT" dirty="0"/>
              <a:t>Taigi apklausa buvo vykdoma </a:t>
            </a:r>
            <a:r>
              <a:rPr lang="lt-LT" b="1" u="sng" dirty="0"/>
              <a:t>25 Lietuvos savivaldybėse</a:t>
            </a:r>
            <a:r>
              <a:rPr lang="lt-LT" dirty="0"/>
              <a:t>, įtraukiant </a:t>
            </a:r>
            <a:r>
              <a:rPr lang="lt-LT" b="1" u="sng" dirty="0"/>
              <a:t>po 2-3 savivaldybes iš kiekvienos apskrities</a:t>
            </a:r>
            <a:r>
              <a:rPr lang="lt-LT" dirty="0"/>
              <a:t>. </a:t>
            </a:r>
          </a:p>
        </p:txBody>
      </p:sp>
      <p:graphicFrame>
        <p:nvGraphicFramePr>
          <p:cNvPr id="23" name="Table 22">
            <a:extLst>
              <a:ext uri="{FF2B5EF4-FFF2-40B4-BE49-F238E27FC236}">
                <a16:creationId xmlns:a16="http://schemas.microsoft.com/office/drawing/2014/main" id="{3D34D53A-ADE4-4A3B-A40B-17A596FFEC19}"/>
              </a:ext>
            </a:extLst>
          </p:cNvPr>
          <p:cNvGraphicFramePr>
            <a:graphicFrameLocks noGrp="1"/>
          </p:cNvGraphicFramePr>
          <p:nvPr>
            <p:extLst>
              <p:ext uri="{D42A27DB-BD31-4B8C-83A1-F6EECF244321}">
                <p14:modId xmlns:p14="http://schemas.microsoft.com/office/powerpoint/2010/main" val="2500378647"/>
              </p:ext>
            </p:extLst>
          </p:nvPr>
        </p:nvGraphicFramePr>
        <p:xfrm>
          <a:off x="4973561" y="1285461"/>
          <a:ext cx="4296226" cy="5269067"/>
        </p:xfrm>
        <a:graphic>
          <a:graphicData uri="http://schemas.openxmlformats.org/drawingml/2006/table">
            <a:tbl>
              <a:tblPr firstRow="1" firstCol="1" bandRow="1"/>
              <a:tblGrid>
                <a:gridCol w="1081464">
                  <a:extLst>
                    <a:ext uri="{9D8B030D-6E8A-4147-A177-3AD203B41FA5}">
                      <a16:colId xmlns:a16="http://schemas.microsoft.com/office/drawing/2014/main" val="4049876693"/>
                    </a:ext>
                  </a:extLst>
                </a:gridCol>
                <a:gridCol w="1075703">
                  <a:extLst>
                    <a:ext uri="{9D8B030D-6E8A-4147-A177-3AD203B41FA5}">
                      <a16:colId xmlns:a16="http://schemas.microsoft.com/office/drawing/2014/main" val="3263724427"/>
                    </a:ext>
                  </a:extLst>
                </a:gridCol>
                <a:gridCol w="1071197">
                  <a:extLst>
                    <a:ext uri="{9D8B030D-6E8A-4147-A177-3AD203B41FA5}">
                      <a16:colId xmlns:a16="http://schemas.microsoft.com/office/drawing/2014/main" val="3151351786"/>
                    </a:ext>
                  </a:extLst>
                </a:gridCol>
                <a:gridCol w="1067862">
                  <a:extLst>
                    <a:ext uri="{9D8B030D-6E8A-4147-A177-3AD203B41FA5}">
                      <a16:colId xmlns:a16="http://schemas.microsoft.com/office/drawing/2014/main" val="666636630"/>
                    </a:ext>
                  </a:extLst>
                </a:gridCol>
              </a:tblGrid>
              <a:tr h="245073">
                <a:tc>
                  <a:txBody>
                    <a:bodyPr/>
                    <a:lstStyle/>
                    <a:p>
                      <a:pPr algn="l"/>
                      <a:r>
                        <a:rPr lang="lt-LT" sz="800" b="1" dirty="0">
                          <a:effectLst/>
                          <a:latin typeface="Trebuchet MS" panose="020B0603020202020204" pitchFamily="34" charset="0"/>
                          <a:ea typeface="Times New Roman" panose="02020603050405020304" pitchFamily="18" charset="0"/>
                          <a:cs typeface="Times New Roman" panose="02020603050405020304" pitchFamily="18" charset="0"/>
                        </a:rPr>
                        <a:t>Apskritis</a:t>
                      </a:r>
                      <a:endParaRPr lang="lt-LT" sz="8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r>
                        <a:rPr lang="lt-LT" sz="800" b="1" dirty="0">
                          <a:effectLst/>
                          <a:latin typeface="Trebuchet MS" panose="020B0603020202020204" pitchFamily="34" charset="0"/>
                          <a:ea typeface="Times New Roman" panose="02020603050405020304" pitchFamily="18" charset="0"/>
                          <a:cs typeface="Times New Roman" panose="02020603050405020304" pitchFamily="18" charset="0"/>
                        </a:rPr>
                        <a:t>&gt; 75 proc.</a:t>
                      </a:r>
                      <a:endParaRPr lang="lt-LT" sz="8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ctr"/>
                      <a:r>
                        <a:rPr lang="lt-LT" sz="800" b="1" dirty="0">
                          <a:effectLst/>
                          <a:latin typeface="Trebuchet MS" panose="020B0603020202020204" pitchFamily="34" charset="0"/>
                          <a:ea typeface="Times New Roman" panose="02020603050405020304" pitchFamily="18" charset="0"/>
                          <a:cs typeface="Times New Roman" panose="02020603050405020304" pitchFamily="18" charset="0"/>
                        </a:rPr>
                        <a:t>8 savivaldybės</a:t>
                      </a:r>
                      <a:endParaRPr lang="lt-LT" sz="8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lt-LT" sz="800" b="1" dirty="0">
                          <a:effectLst/>
                          <a:latin typeface="Trebuchet MS" panose="020B0603020202020204" pitchFamily="34" charset="0"/>
                          <a:ea typeface="Times New Roman" panose="02020603050405020304" pitchFamily="18" charset="0"/>
                          <a:cs typeface="Times New Roman" panose="02020603050405020304" pitchFamily="18" charset="0"/>
                        </a:rPr>
                        <a:t>75-50 proc.</a:t>
                      </a:r>
                      <a:endParaRPr lang="lt-LT" sz="8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ctr"/>
                      <a:r>
                        <a:rPr lang="lt-LT" sz="800" b="1" dirty="0">
                          <a:effectLst/>
                          <a:latin typeface="Trebuchet MS" panose="020B0603020202020204" pitchFamily="34" charset="0"/>
                          <a:ea typeface="Times New Roman" panose="02020603050405020304" pitchFamily="18" charset="0"/>
                          <a:cs typeface="Times New Roman" panose="02020603050405020304" pitchFamily="18" charset="0"/>
                        </a:rPr>
                        <a:t>16 savivaldybių</a:t>
                      </a:r>
                      <a:endParaRPr lang="lt-LT" sz="8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lt-LT" sz="800" b="1">
                          <a:effectLst/>
                          <a:latin typeface="Trebuchet MS" panose="020B0603020202020204" pitchFamily="34" charset="0"/>
                          <a:ea typeface="Times New Roman" panose="02020603050405020304" pitchFamily="18" charset="0"/>
                          <a:cs typeface="Times New Roman" panose="02020603050405020304" pitchFamily="18" charset="0"/>
                        </a:rPr>
                        <a:t>&lt; 50 proc.</a:t>
                      </a:r>
                      <a:endParaRPr lang="lt-LT" sz="800">
                        <a:effectLst/>
                        <a:latin typeface="Trebuchet MS" panose="020B0603020202020204" pitchFamily="34" charset="0"/>
                        <a:ea typeface="Times New Roman" panose="02020603050405020304" pitchFamily="18" charset="0"/>
                        <a:cs typeface="Times New Roman" panose="02020603050405020304" pitchFamily="18" charset="0"/>
                      </a:endParaRPr>
                    </a:p>
                    <a:p>
                      <a:pPr algn="ctr"/>
                      <a:r>
                        <a:rPr lang="lt-LT" sz="800" b="1">
                          <a:effectLst/>
                          <a:latin typeface="Trebuchet MS" panose="020B0603020202020204" pitchFamily="34" charset="0"/>
                          <a:ea typeface="Times New Roman" panose="02020603050405020304" pitchFamily="18" charset="0"/>
                          <a:cs typeface="Times New Roman" panose="02020603050405020304" pitchFamily="18" charset="0"/>
                        </a:rPr>
                        <a:t>35 savivaldybės</a:t>
                      </a:r>
                      <a:endParaRPr lang="lt-LT" sz="8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8747470"/>
                  </a:ext>
                </a:extLst>
              </a:tr>
              <a:tr h="490146">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Vilniaus apskritis</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Vilniaus m.</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Elektrėnų </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Švenčionių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Trakų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Ukmergės r.</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Šalčininkų r.</a:t>
                      </a:r>
                    </a:p>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Širvintų r. </a:t>
                      </a:r>
                    </a:p>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Vilniaus r.</a:t>
                      </a:r>
                    </a:p>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7297282"/>
                  </a:ext>
                </a:extLst>
              </a:tr>
              <a:tr h="367609">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Alytaus apskritis</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Alytaus m.</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Druskininkų m.</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Alytaus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Lazdijų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Varėnos r.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882310"/>
                  </a:ext>
                </a:extLst>
              </a:tr>
              <a:tr h="490146">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Kauno apskritis</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Kauno m.</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Birštono m. </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Jonavos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Kėdainių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Kaišiadorių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Kauno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Prienų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Raseinių r.</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363583"/>
                  </a:ext>
                </a:extLst>
              </a:tr>
              <a:tr h="490146">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Klaipėdos apskritis</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Klaipėdos m.</a:t>
                      </a:r>
                    </a:p>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Neringos</a:t>
                      </a:r>
                    </a:p>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Palangos</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Klaipėdos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Kretingos r. </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Skuodo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Šilutės r.</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45935"/>
                  </a:ext>
                </a:extLst>
              </a:tr>
              <a:tr h="490146">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Marijampolės r.</a:t>
                      </a:r>
                    </a:p>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Marijampolės m.</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Kalvarijos </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Kazlų Rūdos</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Šakių raj.</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Vilkaviškio r.</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7362904"/>
                  </a:ext>
                </a:extLst>
              </a:tr>
              <a:tr h="612682">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Panevėžio apskritis</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Panevėžio m.</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Biržų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Kupiškio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Panevėžio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Pasvalio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Rokiškio r.</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4876813"/>
                  </a:ext>
                </a:extLst>
              </a:tr>
              <a:tr h="490146">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Šiaulių apskritis</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Šiaulių m.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Akmenės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Radviliškio r.</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Joniškio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Kelmės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Pakruojo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Šiaulių r.</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523148"/>
                  </a:ext>
                </a:extLst>
              </a:tr>
              <a:tr h="367609">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Tauragės apskritis</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Tauragės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Jurbarko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Pagėgių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Šilalės r.</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7700132"/>
                  </a:ext>
                </a:extLst>
              </a:tr>
              <a:tr h="367609">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Telšių apskritis</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Mažeikių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Plungės r. </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Telšių r.</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Rietavo </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572253"/>
                  </a:ext>
                </a:extLst>
              </a:tr>
              <a:tr h="490146">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Utenos apskritis</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a:effectLst/>
                          <a:latin typeface="Trebuchet MS" panose="020B0603020202020204" pitchFamily="34" charset="0"/>
                          <a:ea typeface="Times New Roman" panose="02020603050405020304" pitchFamily="18" charset="0"/>
                          <a:cs typeface="Times New Roman" panose="02020603050405020304" pitchFamily="18" charset="0"/>
                        </a:rPr>
                        <a:t>Visagino</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Utenos r.</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Anykščių r. </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Ignalinos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Molėtų r.</a:t>
                      </a:r>
                    </a:p>
                    <a:p>
                      <a:pPr algn="l"/>
                      <a:r>
                        <a:rPr lang="lt-LT" sz="800" dirty="0">
                          <a:effectLst/>
                          <a:latin typeface="Trebuchet MS" panose="020B0603020202020204" pitchFamily="34" charset="0"/>
                          <a:ea typeface="Times New Roman" panose="02020603050405020304" pitchFamily="18" charset="0"/>
                          <a:cs typeface="Times New Roman" panose="02020603050405020304" pitchFamily="18" charset="0"/>
                        </a:rPr>
                        <a:t>Zarasų r.</a:t>
                      </a: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7110833"/>
                  </a:ext>
                </a:extLst>
              </a:tr>
              <a:tr h="367609">
                <a:tc>
                  <a:txBody>
                    <a:bodyPr/>
                    <a:lstStyle/>
                    <a:p>
                      <a:pPr algn="l"/>
                      <a:r>
                        <a:rPr lang="lt-LT" sz="800" b="1">
                          <a:effectLst/>
                          <a:latin typeface="Trebuchet MS" panose="020B0603020202020204" pitchFamily="34" charset="0"/>
                          <a:ea typeface="Times New Roman" panose="02020603050405020304" pitchFamily="18" charset="0"/>
                          <a:cs typeface="Times New Roman" panose="02020603050405020304" pitchFamily="18" charset="0"/>
                        </a:rPr>
                        <a:t>Pasiskirstymas Lietuvos jaunimo populiacijoje:</a:t>
                      </a:r>
                      <a:endParaRPr lang="lt-LT" sz="8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b="1">
                          <a:effectLst/>
                          <a:latin typeface="Trebuchet MS" panose="020B0603020202020204" pitchFamily="34" charset="0"/>
                          <a:ea typeface="Times New Roman" panose="02020603050405020304" pitchFamily="18" charset="0"/>
                          <a:cs typeface="Times New Roman" panose="02020603050405020304" pitchFamily="18" charset="0"/>
                        </a:rPr>
                        <a:t> </a:t>
                      </a:r>
                      <a:endParaRPr lang="lt-LT" sz="800">
                        <a:effectLst/>
                        <a:latin typeface="Trebuchet MS" panose="020B0603020202020204" pitchFamily="34" charset="0"/>
                        <a:ea typeface="Times New Roman" panose="02020603050405020304" pitchFamily="18" charset="0"/>
                        <a:cs typeface="Times New Roman" panose="02020603050405020304" pitchFamily="18" charset="0"/>
                      </a:endParaRPr>
                    </a:p>
                    <a:p>
                      <a:pPr algn="l"/>
                      <a:r>
                        <a:rPr lang="lt-LT" sz="800" b="1">
                          <a:effectLst/>
                          <a:latin typeface="Trebuchet MS" panose="020B0603020202020204" pitchFamily="34" charset="0"/>
                          <a:ea typeface="Times New Roman" panose="02020603050405020304" pitchFamily="18" charset="0"/>
                          <a:cs typeface="Times New Roman" panose="02020603050405020304" pitchFamily="18" charset="0"/>
                        </a:rPr>
                        <a:t>42,4 proc.</a:t>
                      </a:r>
                      <a:endParaRPr lang="lt-LT" sz="8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b="1">
                          <a:effectLst/>
                          <a:latin typeface="Trebuchet MS" panose="020B0603020202020204" pitchFamily="34" charset="0"/>
                          <a:ea typeface="Times New Roman" panose="02020603050405020304" pitchFamily="18" charset="0"/>
                          <a:cs typeface="Times New Roman" panose="02020603050405020304" pitchFamily="18" charset="0"/>
                        </a:rPr>
                        <a:t> </a:t>
                      </a:r>
                      <a:endParaRPr lang="lt-LT" sz="800">
                        <a:effectLst/>
                        <a:latin typeface="Trebuchet MS" panose="020B0603020202020204" pitchFamily="34" charset="0"/>
                        <a:ea typeface="Times New Roman" panose="02020603050405020304" pitchFamily="18" charset="0"/>
                        <a:cs typeface="Times New Roman" panose="02020603050405020304" pitchFamily="18" charset="0"/>
                      </a:endParaRPr>
                    </a:p>
                    <a:p>
                      <a:pPr algn="l"/>
                      <a:r>
                        <a:rPr lang="lt-LT" sz="800" b="1">
                          <a:effectLst/>
                          <a:latin typeface="Trebuchet MS" panose="020B0603020202020204" pitchFamily="34" charset="0"/>
                          <a:ea typeface="Times New Roman" panose="02020603050405020304" pitchFamily="18" charset="0"/>
                          <a:cs typeface="Times New Roman" panose="02020603050405020304" pitchFamily="18" charset="0"/>
                        </a:rPr>
                        <a:t>19,3 proc.</a:t>
                      </a:r>
                      <a:endParaRPr lang="lt-LT" sz="8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lt-LT" sz="800" b="1" dirty="0">
                          <a:effectLst/>
                          <a:latin typeface="Trebuchet MS" panose="020B0603020202020204" pitchFamily="34" charset="0"/>
                          <a:ea typeface="Times New Roman" panose="02020603050405020304" pitchFamily="18" charset="0"/>
                          <a:cs typeface="Times New Roman" panose="02020603050405020304" pitchFamily="18" charset="0"/>
                        </a:rPr>
                        <a:t> </a:t>
                      </a:r>
                      <a:endParaRPr lang="lt-LT" sz="8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l"/>
                      <a:r>
                        <a:rPr lang="lt-LT" sz="800" b="1" dirty="0">
                          <a:effectLst/>
                          <a:latin typeface="Trebuchet MS" panose="020B0603020202020204" pitchFamily="34" charset="0"/>
                          <a:ea typeface="Times New Roman" panose="02020603050405020304" pitchFamily="18" charset="0"/>
                          <a:cs typeface="Times New Roman" panose="02020603050405020304" pitchFamily="18" charset="0"/>
                        </a:rPr>
                        <a:t>38,3 proc.</a:t>
                      </a:r>
                      <a:endParaRPr lang="lt-LT" sz="8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33850" marR="338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8725979"/>
                  </a:ext>
                </a:extLst>
              </a:tr>
            </a:tbl>
          </a:graphicData>
        </a:graphic>
      </p:graphicFrame>
    </p:spTree>
    <p:extLst>
      <p:ext uri="{BB962C8B-B14F-4D97-AF65-F5344CB8AC3E}">
        <p14:creationId xmlns:p14="http://schemas.microsoft.com/office/powerpoint/2010/main" val="1866100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03AF-732A-4281-A3A7-5D1B5F5770EA}"/>
              </a:ext>
            </a:extLst>
          </p:cNvPr>
          <p:cNvSpPr>
            <a:spLocks noGrp="1"/>
          </p:cNvSpPr>
          <p:nvPr>
            <p:ph type="title"/>
          </p:nvPr>
        </p:nvSpPr>
        <p:spPr/>
        <p:txBody>
          <a:bodyPr>
            <a:normAutofit fontScale="90000"/>
          </a:bodyPr>
          <a:lstStyle/>
          <a:p>
            <a:r>
              <a:rPr lang="lt-LT" dirty="0"/>
              <a:t>ĮPROČIAI: Interneto naudojimo įpročiai, 2020 m. ir 2010-2011 m., palyginimas tarp amžiaus grupių ir lyčių </a:t>
            </a:r>
          </a:p>
        </p:txBody>
      </p:sp>
      <p:sp>
        <p:nvSpPr>
          <p:cNvPr id="3" name="Content Placeholder 2">
            <a:extLst>
              <a:ext uri="{FF2B5EF4-FFF2-40B4-BE49-F238E27FC236}">
                <a16:creationId xmlns:a16="http://schemas.microsoft.com/office/drawing/2014/main" id="{F8432452-38BA-4125-97CE-C669756EA137}"/>
              </a:ext>
            </a:extLst>
          </p:cNvPr>
          <p:cNvSpPr>
            <a:spLocks noGrp="1"/>
          </p:cNvSpPr>
          <p:nvPr>
            <p:ph idx="1"/>
          </p:nvPr>
        </p:nvSpPr>
        <p:spPr>
          <a:xfrm>
            <a:off x="6096000" y="2174657"/>
            <a:ext cx="4778326" cy="3880773"/>
          </a:xfrm>
        </p:spPr>
        <p:txBody>
          <a:bodyPr>
            <a:normAutofit fontScale="92500" lnSpcReduction="20000"/>
          </a:bodyPr>
          <a:lstStyle/>
          <a:p>
            <a:r>
              <a:rPr lang="lt-LT" dirty="0"/>
              <a:t>Per laikotarpį nuo ankstesnio tyrimo jaunimo gretose išaugo ir internete praleidžiamas laikas (2010-2011 m. </a:t>
            </a:r>
            <a:r>
              <a:rPr lang="lt-LT" b="1" dirty="0"/>
              <a:t>kas penktas </a:t>
            </a:r>
            <a:r>
              <a:rPr lang="lt-LT" dirty="0"/>
              <a:t>jaunas žmogus tam skirdavo vidutiniškai tik iki 1 val. per dieną, o 2020 m. tokių jau buvo tik vos </a:t>
            </a:r>
            <a:r>
              <a:rPr lang="lt-LT" b="1" dirty="0"/>
              <a:t>daugiau nei 8 proc.</a:t>
            </a:r>
            <a:r>
              <a:rPr lang="lt-LT" dirty="0"/>
              <a:t>).</a:t>
            </a:r>
          </a:p>
          <a:p>
            <a:r>
              <a:rPr lang="lt-LT" dirty="0"/>
              <a:t>2020 m. internete daugiausiai laiko praleido 20-24 m. jaunimas (</a:t>
            </a:r>
            <a:r>
              <a:rPr lang="lt-LT" b="1" dirty="0"/>
              <a:t>64 proc. </a:t>
            </a:r>
            <a:r>
              <a:rPr lang="lt-LT" dirty="0"/>
              <a:t>jų - daugiau nei 3 val.) mažiausiai – 14 – 19 m. amžiaus grupės respondentai (</a:t>
            </a:r>
            <a:r>
              <a:rPr lang="lt-LT" b="1" dirty="0"/>
              <a:t>64 proc. </a:t>
            </a:r>
            <a:r>
              <a:rPr lang="lt-LT" dirty="0"/>
              <a:t>jų - mažiau negu 3 val.).</a:t>
            </a:r>
          </a:p>
          <a:p>
            <a:r>
              <a:rPr lang="lt-LT" dirty="0"/>
              <a:t>Taip pat kur kas daugiau laiko internetui skyrė vyrai, nei moterys (5 val. per dieną ir daugiau - </a:t>
            </a:r>
            <a:r>
              <a:rPr lang="lt-LT" b="1" dirty="0"/>
              <a:t>24 proc. </a:t>
            </a:r>
            <a:r>
              <a:rPr lang="lt-LT" dirty="0"/>
              <a:t>vyrų ir tik </a:t>
            </a:r>
            <a:r>
              <a:rPr lang="lt-LT" b="1" dirty="0"/>
              <a:t>6 proc. </a:t>
            </a:r>
            <a:r>
              <a:rPr lang="lt-LT" dirty="0"/>
              <a:t>moterų). </a:t>
            </a:r>
          </a:p>
        </p:txBody>
      </p:sp>
      <p:graphicFrame>
        <p:nvGraphicFramePr>
          <p:cNvPr id="5" name="Chart 4">
            <a:extLst>
              <a:ext uri="{FF2B5EF4-FFF2-40B4-BE49-F238E27FC236}">
                <a16:creationId xmlns:a16="http://schemas.microsoft.com/office/drawing/2014/main" id="{BDF10E86-B8E9-4CC2-A92F-818F81784F54}"/>
              </a:ext>
            </a:extLst>
          </p:cNvPr>
          <p:cNvGraphicFramePr/>
          <p:nvPr>
            <p:extLst>
              <p:ext uri="{D42A27DB-BD31-4B8C-83A1-F6EECF244321}">
                <p14:modId xmlns:p14="http://schemas.microsoft.com/office/powerpoint/2010/main" val="517789468"/>
              </p:ext>
            </p:extLst>
          </p:nvPr>
        </p:nvGraphicFramePr>
        <p:xfrm>
          <a:off x="627086" y="2174656"/>
          <a:ext cx="5468914"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5367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03AF-732A-4281-A3A7-5D1B5F5770EA}"/>
              </a:ext>
            </a:extLst>
          </p:cNvPr>
          <p:cNvSpPr>
            <a:spLocks noGrp="1"/>
          </p:cNvSpPr>
          <p:nvPr>
            <p:ph type="title"/>
          </p:nvPr>
        </p:nvSpPr>
        <p:spPr/>
        <p:txBody>
          <a:bodyPr>
            <a:normAutofit fontScale="90000"/>
          </a:bodyPr>
          <a:lstStyle/>
          <a:p>
            <a:r>
              <a:rPr lang="lt-LT" dirty="0"/>
              <a:t>ĮPROČIAI: Fizinis aktyvumas, 2020 m. ir 2010-2011 m., palyginimas tarp amžiaus grupių</a:t>
            </a:r>
          </a:p>
        </p:txBody>
      </p:sp>
      <p:sp>
        <p:nvSpPr>
          <p:cNvPr id="3" name="Content Placeholder 2">
            <a:extLst>
              <a:ext uri="{FF2B5EF4-FFF2-40B4-BE49-F238E27FC236}">
                <a16:creationId xmlns:a16="http://schemas.microsoft.com/office/drawing/2014/main" id="{F8432452-38BA-4125-97CE-C669756EA137}"/>
              </a:ext>
            </a:extLst>
          </p:cNvPr>
          <p:cNvSpPr>
            <a:spLocks noGrp="1"/>
          </p:cNvSpPr>
          <p:nvPr>
            <p:ph idx="1"/>
          </p:nvPr>
        </p:nvSpPr>
        <p:spPr>
          <a:xfrm>
            <a:off x="6358596" y="2174657"/>
            <a:ext cx="2915405" cy="3880773"/>
          </a:xfrm>
        </p:spPr>
        <p:txBody>
          <a:bodyPr>
            <a:normAutofit fontScale="92500" lnSpcReduction="20000"/>
          </a:bodyPr>
          <a:lstStyle/>
          <a:p>
            <a:r>
              <a:rPr lang="lt-LT" dirty="0"/>
              <a:t>2020 m., lyginant su 2010-2011 m., tarp respondentų buvo mažiau sportuojančių bent kartą per savaitę, o tie kurie sportavo, sportuoja rečiau </a:t>
            </a:r>
          </a:p>
          <a:p>
            <a:r>
              <a:rPr lang="lt-LT" dirty="0"/>
              <a:t>Pastebėta, kad daugiausiai nesportuojančių nei karto (69,5 proc.) yra 14-19 m. amžiaus grupės respondentų. Aktyviausiai sportuoja 25-29 m. amžiaus grupės respondentai </a:t>
            </a:r>
          </a:p>
        </p:txBody>
      </p:sp>
      <p:graphicFrame>
        <p:nvGraphicFramePr>
          <p:cNvPr id="5" name="Chart 4">
            <a:extLst>
              <a:ext uri="{FF2B5EF4-FFF2-40B4-BE49-F238E27FC236}">
                <a16:creationId xmlns:a16="http://schemas.microsoft.com/office/drawing/2014/main" id="{2A6765A7-9BAD-420A-9057-E98246405FEF}"/>
              </a:ext>
            </a:extLst>
          </p:cNvPr>
          <p:cNvGraphicFramePr/>
          <p:nvPr/>
        </p:nvGraphicFramePr>
        <p:xfrm>
          <a:off x="677334" y="2174657"/>
          <a:ext cx="5681262"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0240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FFD7-ED03-4D69-8C51-3C0DE1B2F3AB}"/>
              </a:ext>
            </a:extLst>
          </p:cNvPr>
          <p:cNvSpPr>
            <a:spLocks noGrp="1"/>
          </p:cNvSpPr>
          <p:nvPr>
            <p:ph type="title"/>
          </p:nvPr>
        </p:nvSpPr>
        <p:spPr/>
        <p:txBody>
          <a:bodyPr>
            <a:normAutofit fontScale="90000"/>
          </a:bodyPr>
          <a:lstStyle/>
          <a:p>
            <a:r>
              <a:rPr lang="lt-LT" sz="3300" dirty="0"/>
              <a:t>PSICHINĖ IR FIZINĖ SAVIJAUTA: Psichinė ir fizinė savijauta, subjektyvus sveikatos vertinimas, 2020 m. ir 2010-2011 m., palyginimas tarp amžiaus grupių</a:t>
            </a:r>
            <a:br>
              <a:rPr lang="lt-LT" dirty="0"/>
            </a:br>
            <a:endParaRPr lang="lt-LT" dirty="0"/>
          </a:p>
        </p:txBody>
      </p:sp>
      <p:sp>
        <p:nvSpPr>
          <p:cNvPr id="3" name="Content Placeholder 2">
            <a:extLst>
              <a:ext uri="{FF2B5EF4-FFF2-40B4-BE49-F238E27FC236}">
                <a16:creationId xmlns:a16="http://schemas.microsoft.com/office/drawing/2014/main" id="{B0EC6750-B995-46AF-AFE4-3757B5D1158A}"/>
              </a:ext>
            </a:extLst>
          </p:cNvPr>
          <p:cNvSpPr>
            <a:spLocks noGrp="1"/>
          </p:cNvSpPr>
          <p:nvPr>
            <p:ph idx="1"/>
          </p:nvPr>
        </p:nvSpPr>
        <p:spPr>
          <a:xfrm>
            <a:off x="677334" y="2644726"/>
            <a:ext cx="8596667" cy="3396636"/>
          </a:xfrm>
        </p:spPr>
        <p:txBody>
          <a:bodyPr>
            <a:normAutofit fontScale="92500" lnSpcReduction="20000"/>
          </a:bodyPr>
          <a:lstStyle/>
          <a:p>
            <a:pPr algn="just"/>
            <a:r>
              <a:rPr lang="lt-LT" dirty="0"/>
              <a:t>Per laikotarpį nuo ankstesnio tyrimo jaunų žmonių psichinė savijauta žymiai pagerėjo: respondentų, kurie teigė turį gerą psichinę savijautą, dalis išaugo nuo </a:t>
            </a:r>
            <a:r>
              <a:rPr lang="lt-LT" b="1" dirty="0"/>
              <a:t>49 proc. </a:t>
            </a:r>
            <a:r>
              <a:rPr lang="lt-LT" dirty="0"/>
              <a:t>iki beveik </a:t>
            </a:r>
            <a:r>
              <a:rPr lang="lt-LT" b="1" dirty="0"/>
              <a:t>92 proc.</a:t>
            </a:r>
            <a:endParaRPr lang="lt-LT" dirty="0"/>
          </a:p>
          <a:p>
            <a:pPr algn="just"/>
            <a:r>
              <a:rPr lang="lt-LT" dirty="0"/>
              <a:t>Fizinės savijautos vertinimas naujausiame tyrime taip pat šiek tiek geresnis: 2010-2011 m. savo fizinę savijautą kaip gerą vertino beveik </a:t>
            </a:r>
            <a:r>
              <a:rPr lang="lt-LT" b="1" dirty="0"/>
              <a:t>59 proc. </a:t>
            </a:r>
            <a:r>
              <a:rPr lang="lt-LT" dirty="0"/>
              <a:t>apklaustų jaunų žmonių, o 2020 m. – jau beveik </a:t>
            </a:r>
            <a:r>
              <a:rPr lang="lt-LT" b="1" dirty="0"/>
              <a:t>69 proc. </a:t>
            </a:r>
            <a:r>
              <a:rPr lang="lt-LT" dirty="0"/>
              <a:t>Tiesa, pastebimi skirtumai tarp trijų respondentų amžiaus grupių: 14-19 m. amžiaus grupėje gera fizinė savijauta būdinga net </a:t>
            </a:r>
            <a:r>
              <a:rPr lang="lt-LT" b="1" dirty="0"/>
              <a:t>85 proc. </a:t>
            </a:r>
            <a:r>
              <a:rPr lang="lt-LT" dirty="0"/>
              <a:t>respondentų, tuo tarpu 25-29 m. – tik kiek daugiau nei </a:t>
            </a:r>
            <a:r>
              <a:rPr lang="lt-LT" b="1" dirty="0"/>
              <a:t>46 proc. </a:t>
            </a:r>
          </a:p>
          <a:p>
            <a:pPr algn="just"/>
            <a:r>
              <a:rPr lang="lt-LT" dirty="0"/>
              <a:t>Lyginant su 2010-2011 m. tyrimo duomenimis, 2020 m. subjektyvus sveikatos būklės vertinimas reikšmingai pagerėjo: </a:t>
            </a:r>
            <a:r>
              <a:rPr lang="lt-LT" b="1" dirty="0"/>
              <a:t>18 proc. </a:t>
            </a:r>
            <a:r>
              <a:rPr lang="lt-LT" dirty="0"/>
              <a:t>daugiau respondentų jaučiasi labai gerai ir sveikatos sutrikimų neturi (2010-2011 m. – 64 proc., 2020 m. – 46 proc.). Geriausiai savo sveikatos būklę vertina 14-19 m. respondentai, prasčiausiai - 25-29 m. amžiaus grupės atstovai.</a:t>
            </a:r>
          </a:p>
        </p:txBody>
      </p:sp>
    </p:spTree>
    <p:extLst>
      <p:ext uri="{BB962C8B-B14F-4D97-AF65-F5344CB8AC3E}">
        <p14:creationId xmlns:p14="http://schemas.microsoft.com/office/powerpoint/2010/main" val="3740036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FFD7-ED03-4D69-8C51-3C0DE1B2F3AB}"/>
              </a:ext>
            </a:extLst>
          </p:cNvPr>
          <p:cNvSpPr>
            <a:spLocks noGrp="1"/>
          </p:cNvSpPr>
          <p:nvPr>
            <p:ph type="title"/>
          </p:nvPr>
        </p:nvSpPr>
        <p:spPr/>
        <p:txBody>
          <a:bodyPr>
            <a:normAutofit fontScale="90000"/>
          </a:bodyPr>
          <a:lstStyle/>
          <a:p>
            <a:r>
              <a:rPr lang="lt-LT" dirty="0"/>
              <a:t>PSICHINĖ IR FIZINĖ SAVIJAUTA: Pirmų lytinių santykių amžius, 2020 m. ir 2010-2011 m.</a:t>
            </a:r>
            <a:br>
              <a:rPr lang="lt-LT" dirty="0"/>
            </a:br>
            <a:endParaRPr lang="lt-LT" dirty="0"/>
          </a:p>
        </p:txBody>
      </p:sp>
      <p:sp>
        <p:nvSpPr>
          <p:cNvPr id="3" name="Content Placeholder 2">
            <a:extLst>
              <a:ext uri="{FF2B5EF4-FFF2-40B4-BE49-F238E27FC236}">
                <a16:creationId xmlns:a16="http://schemas.microsoft.com/office/drawing/2014/main" id="{B0EC6750-B995-46AF-AFE4-3757B5D1158A}"/>
              </a:ext>
            </a:extLst>
          </p:cNvPr>
          <p:cNvSpPr>
            <a:spLocks noGrp="1"/>
          </p:cNvSpPr>
          <p:nvPr>
            <p:ph idx="1"/>
          </p:nvPr>
        </p:nvSpPr>
        <p:spPr>
          <a:xfrm>
            <a:off x="6096000" y="2160589"/>
            <a:ext cx="3178001" cy="3880773"/>
          </a:xfrm>
        </p:spPr>
        <p:txBody>
          <a:bodyPr/>
          <a:lstStyle/>
          <a:p>
            <a:r>
              <a:rPr lang="lt-LT" dirty="0"/>
              <a:t>2020 m. tyrimas atskleidė, kad didžioji dalis jaunimo </a:t>
            </a:r>
            <a:r>
              <a:rPr lang="lt-LT" b="1" dirty="0"/>
              <a:t>(66 proc.)</a:t>
            </a:r>
            <a:r>
              <a:rPr lang="lt-LT" dirty="0"/>
              <a:t> pradeda lytinius santykius 12-17 m. amžiuje. </a:t>
            </a:r>
          </a:p>
          <a:p>
            <a:r>
              <a:rPr lang="lt-LT" dirty="0"/>
              <a:t>2010-2011 m. pradėjusių lytinius santykius iki 17 m. – buvo apie </a:t>
            </a:r>
            <a:r>
              <a:rPr lang="lt-LT" b="1" dirty="0"/>
              <a:t>10 proc. mažiau.</a:t>
            </a:r>
          </a:p>
        </p:txBody>
      </p:sp>
      <p:graphicFrame>
        <p:nvGraphicFramePr>
          <p:cNvPr id="5" name="Chart 4">
            <a:extLst>
              <a:ext uri="{FF2B5EF4-FFF2-40B4-BE49-F238E27FC236}">
                <a16:creationId xmlns:a16="http://schemas.microsoft.com/office/drawing/2014/main" id="{EC8CE363-29F2-4505-B062-E138779BEF69}"/>
              </a:ext>
            </a:extLst>
          </p:cNvPr>
          <p:cNvGraphicFramePr/>
          <p:nvPr>
            <p:extLst>
              <p:ext uri="{D42A27DB-BD31-4B8C-83A1-F6EECF244321}">
                <p14:modId xmlns:p14="http://schemas.microsoft.com/office/powerpoint/2010/main" val="3612182862"/>
              </p:ext>
            </p:extLst>
          </p:nvPr>
        </p:nvGraphicFramePr>
        <p:xfrm>
          <a:off x="677334" y="2160589"/>
          <a:ext cx="5418665"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2182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EE0CC-328C-45A3-B1B1-EF4F3CC54BEE}"/>
              </a:ext>
            </a:extLst>
          </p:cNvPr>
          <p:cNvSpPr>
            <a:spLocks noGrp="1"/>
          </p:cNvSpPr>
          <p:nvPr>
            <p:ph type="title"/>
          </p:nvPr>
        </p:nvSpPr>
        <p:spPr/>
        <p:txBody>
          <a:bodyPr>
            <a:normAutofit fontScale="90000"/>
          </a:bodyPr>
          <a:lstStyle/>
          <a:p>
            <a:r>
              <a:rPr lang="lt-LT" dirty="0"/>
              <a:t>PSICHINĖ IR FIZINĖ SAVIJAUTA: Naudojimasis kontraceptinėmis priemonėmis, 2020 m. ir 2010-2011 m.</a:t>
            </a:r>
          </a:p>
        </p:txBody>
      </p:sp>
      <p:sp>
        <p:nvSpPr>
          <p:cNvPr id="3" name="Content Placeholder 2">
            <a:extLst>
              <a:ext uri="{FF2B5EF4-FFF2-40B4-BE49-F238E27FC236}">
                <a16:creationId xmlns:a16="http://schemas.microsoft.com/office/drawing/2014/main" id="{8186F75E-7EBD-4990-9038-16B9A4F48FE1}"/>
              </a:ext>
            </a:extLst>
          </p:cNvPr>
          <p:cNvSpPr>
            <a:spLocks noGrp="1"/>
          </p:cNvSpPr>
          <p:nvPr>
            <p:ph idx="1"/>
          </p:nvPr>
        </p:nvSpPr>
        <p:spPr>
          <a:xfrm>
            <a:off x="6408844" y="2160589"/>
            <a:ext cx="3382270" cy="3880773"/>
          </a:xfrm>
        </p:spPr>
        <p:txBody>
          <a:bodyPr>
            <a:noAutofit/>
          </a:bodyPr>
          <a:lstStyle/>
          <a:p>
            <a:r>
              <a:rPr lang="lt-LT" dirty="0"/>
              <a:t>Kontraceptines priemones lytinių santykių metu, 2020 m. tyrimo duomenimis, visada naudojo tik </a:t>
            </a:r>
            <a:r>
              <a:rPr lang="lt-LT" b="1" dirty="0"/>
              <a:t>22,3 proc. </a:t>
            </a:r>
            <a:r>
              <a:rPr lang="lt-LT" dirty="0"/>
              <a:t>jaunimo.</a:t>
            </a:r>
          </a:p>
          <a:p>
            <a:r>
              <a:rPr lang="lt-LT" dirty="0"/>
              <a:t>Nors respondentų, naudojančių kontraceptines priemones visada, dalis, per laikotarpį nuo ankstesnio tyrimo šiek tiek (</a:t>
            </a:r>
            <a:r>
              <a:rPr lang="lt-LT" b="1" dirty="0"/>
              <a:t>apie 10 proc.</a:t>
            </a:r>
            <a:r>
              <a:rPr lang="lt-LT" dirty="0"/>
              <a:t>) sumažėjo, žymiai (</a:t>
            </a:r>
            <a:r>
              <a:rPr lang="lt-LT" b="1" dirty="0"/>
              <a:t>beveik 30 proc.</a:t>
            </a:r>
            <a:r>
              <a:rPr lang="lt-LT" dirty="0"/>
              <a:t>)</a:t>
            </a:r>
            <a:r>
              <a:rPr lang="lt-LT" b="1" dirty="0"/>
              <a:t> </a:t>
            </a:r>
            <a:r>
              <a:rPr lang="lt-LT" dirty="0"/>
              <a:t>padaugėjo dažniausiai arba dažnai jas naudojančių.</a:t>
            </a:r>
          </a:p>
        </p:txBody>
      </p:sp>
      <p:graphicFrame>
        <p:nvGraphicFramePr>
          <p:cNvPr id="4" name="Chart 3">
            <a:extLst>
              <a:ext uri="{FF2B5EF4-FFF2-40B4-BE49-F238E27FC236}">
                <a16:creationId xmlns:a16="http://schemas.microsoft.com/office/drawing/2014/main" id="{A6922361-1786-44AF-A865-83379614D533}"/>
              </a:ext>
            </a:extLst>
          </p:cNvPr>
          <p:cNvGraphicFramePr/>
          <p:nvPr>
            <p:extLst>
              <p:ext uri="{D42A27DB-BD31-4B8C-83A1-F6EECF244321}">
                <p14:modId xmlns:p14="http://schemas.microsoft.com/office/powerpoint/2010/main" val="2467694265"/>
              </p:ext>
            </p:extLst>
          </p:nvPr>
        </p:nvGraphicFramePr>
        <p:xfrm>
          <a:off x="677334" y="2160589"/>
          <a:ext cx="5731510"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1222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EE0CC-328C-45A3-B1B1-EF4F3CC54BEE}"/>
              </a:ext>
            </a:extLst>
          </p:cNvPr>
          <p:cNvSpPr>
            <a:spLocks noGrp="1"/>
          </p:cNvSpPr>
          <p:nvPr>
            <p:ph type="title"/>
          </p:nvPr>
        </p:nvSpPr>
        <p:spPr/>
        <p:txBody>
          <a:bodyPr>
            <a:normAutofit fontScale="90000"/>
          </a:bodyPr>
          <a:lstStyle/>
          <a:p>
            <a:r>
              <a:rPr lang="lt-LT" dirty="0"/>
              <a:t>PSICHINĖ IR FIZINĖ SAVIJAUTA: Požiūris į santuoką, 2020 m. ir 2010-2011 m., palyginimas tarp lyčių</a:t>
            </a:r>
          </a:p>
        </p:txBody>
      </p:sp>
      <p:sp>
        <p:nvSpPr>
          <p:cNvPr id="3" name="Content Placeholder 2">
            <a:extLst>
              <a:ext uri="{FF2B5EF4-FFF2-40B4-BE49-F238E27FC236}">
                <a16:creationId xmlns:a16="http://schemas.microsoft.com/office/drawing/2014/main" id="{8186F75E-7EBD-4990-9038-16B9A4F48FE1}"/>
              </a:ext>
            </a:extLst>
          </p:cNvPr>
          <p:cNvSpPr>
            <a:spLocks noGrp="1"/>
          </p:cNvSpPr>
          <p:nvPr>
            <p:ph idx="1"/>
          </p:nvPr>
        </p:nvSpPr>
        <p:spPr>
          <a:xfrm>
            <a:off x="6408843" y="2160589"/>
            <a:ext cx="3987181" cy="3880773"/>
          </a:xfrm>
        </p:spPr>
        <p:txBody>
          <a:bodyPr>
            <a:noAutofit/>
          </a:bodyPr>
          <a:lstStyle/>
          <a:p>
            <a:r>
              <a:rPr lang="lt-LT" sz="1700" dirty="0"/>
              <a:t>2020 m. ir 2010-2011 m. tyrimų rezultatų palyginimas leidžia manyti, kad keičiasi požiūris į santuoką ir vis daugėja jaunų žmonių mano, kad santuoka nėra reikalinga (taip manančių respondentų dalis išaugo ketvirtadaliu – iki </a:t>
            </a:r>
            <a:r>
              <a:rPr lang="lt-LT" sz="1700" b="1" dirty="0"/>
              <a:t>40 proc.</a:t>
            </a:r>
            <a:r>
              <a:rPr lang="lt-LT" sz="1700" dirty="0"/>
              <a:t>).</a:t>
            </a:r>
            <a:endParaRPr lang="lt-LT" sz="1700" b="1" dirty="0"/>
          </a:p>
          <a:p>
            <a:r>
              <a:rPr lang="lt-LT" sz="1700" dirty="0"/>
              <a:t>2020 m. tyrimo respondentėms moterims santuoka atrodo reikalingesnė nei vyrams: kas penkta (</a:t>
            </a:r>
            <a:r>
              <a:rPr lang="lt-LT" sz="1700" b="1" dirty="0"/>
              <a:t>21 proc.</a:t>
            </a:r>
            <a:r>
              <a:rPr lang="lt-LT" sz="1700" dirty="0"/>
              <a:t>) apklausta moteris mano, kad santuoka yra būtina, jei pora nusprendė gyventi kartu, tarp vyrų taip manančių dalis siekė vos </a:t>
            </a:r>
            <a:r>
              <a:rPr lang="lt-LT" sz="1700" b="1" dirty="0"/>
              <a:t>7,3 proc. </a:t>
            </a:r>
          </a:p>
        </p:txBody>
      </p:sp>
      <p:graphicFrame>
        <p:nvGraphicFramePr>
          <p:cNvPr id="5" name="Chart 4">
            <a:extLst>
              <a:ext uri="{FF2B5EF4-FFF2-40B4-BE49-F238E27FC236}">
                <a16:creationId xmlns:a16="http://schemas.microsoft.com/office/drawing/2014/main" id="{0337B67D-2C7F-4FB0-B71D-656BEA65FC1A}"/>
              </a:ext>
            </a:extLst>
          </p:cNvPr>
          <p:cNvGraphicFramePr/>
          <p:nvPr>
            <p:extLst>
              <p:ext uri="{D42A27DB-BD31-4B8C-83A1-F6EECF244321}">
                <p14:modId xmlns:p14="http://schemas.microsoft.com/office/powerpoint/2010/main" val="1160537737"/>
              </p:ext>
            </p:extLst>
          </p:nvPr>
        </p:nvGraphicFramePr>
        <p:xfrm>
          <a:off x="612564" y="2160589"/>
          <a:ext cx="5796280" cy="388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6558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9D70-0F45-4CD7-8A29-9E61E0344BBE}"/>
              </a:ext>
            </a:extLst>
          </p:cNvPr>
          <p:cNvSpPr>
            <a:spLocks noGrp="1"/>
          </p:cNvSpPr>
          <p:nvPr>
            <p:ph type="title"/>
          </p:nvPr>
        </p:nvSpPr>
        <p:spPr/>
        <p:txBody>
          <a:bodyPr/>
          <a:lstStyle/>
          <a:p>
            <a:r>
              <a:rPr lang="lt-LT" dirty="0"/>
              <a:t>Įžvalgos</a:t>
            </a:r>
          </a:p>
        </p:txBody>
      </p:sp>
      <p:sp>
        <p:nvSpPr>
          <p:cNvPr id="3" name="Content Placeholder 2">
            <a:extLst>
              <a:ext uri="{FF2B5EF4-FFF2-40B4-BE49-F238E27FC236}">
                <a16:creationId xmlns:a16="http://schemas.microsoft.com/office/drawing/2014/main" id="{0EA89093-504B-4347-9A3E-EC52C3959E37}"/>
              </a:ext>
            </a:extLst>
          </p:cNvPr>
          <p:cNvSpPr>
            <a:spLocks noGrp="1"/>
          </p:cNvSpPr>
          <p:nvPr>
            <p:ph idx="1"/>
          </p:nvPr>
        </p:nvSpPr>
        <p:spPr/>
        <p:txBody>
          <a:bodyPr>
            <a:normAutofit fontScale="92500" lnSpcReduction="10000"/>
          </a:bodyPr>
          <a:lstStyle/>
          <a:p>
            <a:pPr algn="just"/>
            <a:r>
              <a:rPr lang="lt-LT" dirty="0"/>
              <a:t>Svarstant sąveiką tarp </a:t>
            </a:r>
            <a:r>
              <a:rPr lang="lt-LT" b="1" dirty="0"/>
              <a:t>sąmoningumo renkantis profesiją </a:t>
            </a:r>
            <a:r>
              <a:rPr lang="lt-LT" dirty="0"/>
              <a:t>didėjimo ir mažėjančios </a:t>
            </a:r>
            <a:r>
              <a:rPr lang="lt-LT" b="1" dirty="0"/>
              <a:t>dirbančių pagal specialybę </a:t>
            </a:r>
            <a:r>
              <a:rPr lang="lt-LT" dirty="0"/>
              <a:t>jaunų žmonių dalies, galimi tokie paaiškinimai: 1) motyvai abiem atvejais gali būti skirtingi ir renkantis studijas nebūtinai ruošiamasi darbo rinkai; 2) galbūt tai kažkiek lemia darbo rinkos poreikių neatitinkanti ribota studijų programų pasiūla, neribojamas priėmimas į darbo rinkoje nepaklausias, bet populiarias socialinių mokslų studijų programas; 3) neveikianti profesinio orientavimo sistema ir kt.</a:t>
            </a:r>
          </a:p>
          <a:p>
            <a:pPr algn="just"/>
            <a:r>
              <a:rPr lang="lt-LT" dirty="0"/>
              <a:t>Ryškiausi skirtumai tarp tirtų trijų </a:t>
            </a:r>
            <a:r>
              <a:rPr lang="lt-LT" b="1" dirty="0"/>
              <a:t>savivaldybių grupių </a:t>
            </a:r>
            <a:r>
              <a:rPr lang="lt-LT" dirty="0"/>
              <a:t>matomi </a:t>
            </a:r>
            <a:r>
              <a:rPr lang="lt-LT" b="1" dirty="0"/>
              <a:t>„Darbo“ </a:t>
            </a:r>
            <a:r>
              <a:rPr lang="lt-LT" dirty="0"/>
              <a:t>dalyje. III-</a:t>
            </a:r>
            <a:r>
              <a:rPr lang="lt-LT" dirty="0" err="1"/>
              <a:t>iosios</a:t>
            </a:r>
            <a:r>
              <a:rPr lang="lt-LT" dirty="0"/>
              <a:t> grupės (mažiau urbanizuotų vietovių) respondentams sudėtingiau integruotis į darbo rinką nei kitų dviejų. Šios grupės savivaldybėse labiausiai trūksta ne tik įsidarbinimo galimybių, bet ir bendrai jaunimui palankesnių gyvenimo sąlygų, užimtumo, pvz. kultūrinių renginių, švietimo paslaugų vaikams. Tai skatina jaunus žmones mąstyti apie darbą užsienyje arba kituose miestuose. Tuo tarpu II-</a:t>
            </a:r>
            <a:r>
              <a:rPr lang="lt-LT" dirty="0" err="1"/>
              <a:t>ojoje</a:t>
            </a:r>
            <a:r>
              <a:rPr lang="lt-LT" dirty="0"/>
              <a:t> grupės respondentų netenkina ribota ir jaunimo poreikių neatitinkanti darbo pasiūla.</a:t>
            </a:r>
          </a:p>
          <a:p>
            <a:endParaRPr lang="lt-LT" dirty="0"/>
          </a:p>
        </p:txBody>
      </p:sp>
    </p:spTree>
    <p:extLst>
      <p:ext uri="{BB962C8B-B14F-4D97-AF65-F5344CB8AC3E}">
        <p14:creationId xmlns:p14="http://schemas.microsoft.com/office/powerpoint/2010/main" val="310327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9D70-0F45-4CD7-8A29-9E61E0344BBE}"/>
              </a:ext>
            </a:extLst>
          </p:cNvPr>
          <p:cNvSpPr>
            <a:spLocks noGrp="1"/>
          </p:cNvSpPr>
          <p:nvPr>
            <p:ph type="title"/>
          </p:nvPr>
        </p:nvSpPr>
        <p:spPr/>
        <p:txBody>
          <a:bodyPr/>
          <a:lstStyle/>
          <a:p>
            <a:r>
              <a:rPr lang="lt-LT" dirty="0"/>
              <a:t>Įžvalgos</a:t>
            </a:r>
          </a:p>
        </p:txBody>
      </p:sp>
      <p:sp>
        <p:nvSpPr>
          <p:cNvPr id="3" name="Content Placeholder 2">
            <a:extLst>
              <a:ext uri="{FF2B5EF4-FFF2-40B4-BE49-F238E27FC236}">
                <a16:creationId xmlns:a16="http://schemas.microsoft.com/office/drawing/2014/main" id="{0EA89093-504B-4347-9A3E-EC52C3959E37}"/>
              </a:ext>
            </a:extLst>
          </p:cNvPr>
          <p:cNvSpPr>
            <a:spLocks noGrp="1"/>
          </p:cNvSpPr>
          <p:nvPr>
            <p:ph idx="1"/>
          </p:nvPr>
        </p:nvSpPr>
        <p:spPr/>
        <p:txBody>
          <a:bodyPr>
            <a:normAutofit fontScale="92500"/>
          </a:bodyPr>
          <a:lstStyle/>
          <a:p>
            <a:pPr algn="just"/>
            <a:r>
              <a:rPr lang="en-US" dirty="0"/>
              <a:t>A</a:t>
            </a:r>
            <a:r>
              <a:rPr lang="lt-LT" dirty="0" err="1"/>
              <a:t>nalizuojant</a:t>
            </a:r>
            <a:r>
              <a:rPr lang="lt-LT" dirty="0"/>
              <a:t> </a:t>
            </a:r>
            <a:r>
              <a:rPr lang="lt-LT" b="1" dirty="0"/>
              <a:t>„Laisvalaikio“ </a:t>
            </a:r>
            <a:r>
              <a:rPr lang="lt-LT" dirty="0"/>
              <a:t>dalies rodiklius</a:t>
            </a:r>
            <a:r>
              <a:rPr lang="en-US" dirty="0"/>
              <a:t>, </a:t>
            </a:r>
            <a:r>
              <a:rPr lang="lt-LT" dirty="0"/>
              <a:t>turėtų būti atsižvelgta į karantino metu ir po jo taikytus apribojimus, pvz. tokie laisvalaikio leidimo būdai kaip lankymaisi naktiniuose klubuose / kavinėse, ėjimas į teatrą, koncertus, parodas apklausos vykdymo metu buvo sunkiai arba visai neprieinami. </a:t>
            </a:r>
            <a:endParaRPr lang="en-US" dirty="0"/>
          </a:p>
          <a:p>
            <a:pPr algn="just"/>
            <a:r>
              <a:rPr lang="lt-LT" dirty="0"/>
              <a:t>Tikėtina, prie to, kad  </a:t>
            </a:r>
            <a:r>
              <a:rPr lang="lt-LT" b="1" dirty="0"/>
              <a:t>šiuo metu dalyvauja arba per paskutinius 6 mėn. savanoriškoje veikloje dalyvavo </a:t>
            </a:r>
            <a:r>
              <a:rPr lang="lt-LT" dirty="0"/>
              <a:t>tik 3,5 proc. jaunų žmonių, taip pat prisidėjo ir karantino režimo apribojimai, dėl kurių organizacijos tuo laikotarpiu nepriėmė savanorių. </a:t>
            </a:r>
          </a:p>
          <a:p>
            <a:pPr algn="just"/>
            <a:r>
              <a:rPr lang="lt-LT" b="1" dirty="0"/>
              <a:t>Dirbančio savarankiškai </a:t>
            </a:r>
            <a:r>
              <a:rPr lang="lt-LT" dirty="0"/>
              <a:t>ar </a:t>
            </a:r>
            <a:r>
              <a:rPr lang="lt-LT" b="1" dirty="0"/>
              <a:t>savo verslą planuojančio kurti </a:t>
            </a:r>
            <a:r>
              <a:rPr lang="lt-LT" dirty="0"/>
              <a:t>jaunimo dalies augimas, </a:t>
            </a:r>
            <a:r>
              <a:rPr lang="lt-LT" b="1" dirty="0"/>
              <a:t>gyvenančio iš tėvų ar giminių paramos </a:t>
            </a:r>
            <a:r>
              <a:rPr lang="lt-LT" dirty="0"/>
              <a:t>ir </a:t>
            </a:r>
            <a:r>
              <a:rPr lang="lt-LT" b="1" dirty="0"/>
              <a:t>turinčio arba planuojančio paimti paskolą</a:t>
            </a:r>
            <a:r>
              <a:rPr lang="lt-LT" dirty="0"/>
              <a:t> jaunimo mažėjimas galimai susijęs su didėjančiu jaunų žmonių savarankiškumu, gebėjimu pasirūpinti savimi. Tačiau net ir gerėjant gyvenimo sąlygoms, stebimas mažėjantis jaunimo socialinis aktyvumas.</a:t>
            </a:r>
          </a:p>
          <a:p>
            <a:pPr algn="just"/>
            <a:endParaRPr lang="lt-LT" dirty="0"/>
          </a:p>
          <a:p>
            <a:pPr algn="just"/>
            <a:endParaRPr lang="lt-LT" dirty="0"/>
          </a:p>
          <a:p>
            <a:pPr algn="just"/>
            <a:endParaRPr lang="lt-LT" dirty="0"/>
          </a:p>
          <a:p>
            <a:endParaRPr lang="lt-LT" dirty="0"/>
          </a:p>
        </p:txBody>
      </p:sp>
    </p:spTree>
    <p:extLst>
      <p:ext uri="{BB962C8B-B14F-4D97-AF65-F5344CB8AC3E}">
        <p14:creationId xmlns:p14="http://schemas.microsoft.com/office/powerpoint/2010/main" val="4127619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98C9E-32EB-43B0-BF35-07A888FFDFB1}"/>
              </a:ext>
            </a:extLst>
          </p:cNvPr>
          <p:cNvSpPr>
            <a:spLocks noGrp="1"/>
          </p:cNvSpPr>
          <p:nvPr>
            <p:ph type="title"/>
          </p:nvPr>
        </p:nvSpPr>
        <p:spPr/>
        <p:txBody>
          <a:bodyPr/>
          <a:lstStyle/>
          <a:p>
            <a:r>
              <a:rPr lang="lt-LT" dirty="0"/>
              <a:t>Įžvalgos</a:t>
            </a:r>
          </a:p>
        </p:txBody>
      </p:sp>
      <p:sp>
        <p:nvSpPr>
          <p:cNvPr id="3" name="Content Placeholder 2">
            <a:extLst>
              <a:ext uri="{FF2B5EF4-FFF2-40B4-BE49-F238E27FC236}">
                <a16:creationId xmlns:a16="http://schemas.microsoft.com/office/drawing/2014/main" id="{A6EA8FD4-2FD7-43FC-87D7-9F6E7842514B}"/>
              </a:ext>
            </a:extLst>
          </p:cNvPr>
          <p:cNvSpPr>
            <a:spLocks noGrp="1"/>
          </p:cNvSpPr>
          <p:nvPr>
            <p:ph idx="1"/>
          </p:nvPr>
        </p:nvSpPr>
        <p:spPr/>
        <p:txBody>
          <a:bodyPr>
            <a:normAutofit fontScale="92500" lnSpcReduction="20000"/>
          </a:bodyPr>
          <a:lstStyle/>
          <a:p>
            <a:pPr algn="just"/>
            <a:r>
              <a:rPr lang="lt-LT" dirty="0"/>
              <a:t>Galimos jaunimo </a:t>
            </a:r>
            <a:r>
              <a:rPr lang="lt-LT" b="1" dirty="0"/>
              <a:t>priklausymo (narystės) NVO ir asociacijoms, neformalioms grupėms </a:t>
            </a:r>
            <a:r>
              <a:rPr lang="lt-LT" dirty="0"/>
              <a:t>smukimo priežastys – vertybiniai poslinkiai visuomenėje individualizmo, egoizmo stiprėjimo ir, atitinkamai, bendruomeniškumo, bendro intereso silpnėjimo link. Taip pat tradicinių dalyvavimo formų populiarumo mažėjimui įtakos galėjo turėti ir bendras viešųjų paslaugų kokybės bei prieinamumo didėjimas. </a:t>
            </a:r>
          </a:p>
          <a:p>
            <a:pPr algn="just"/>
            <a:r>
              <a:rPr lang="lt-LT" dirty="0"/>
              <a:t>Mažėjant </a:t>
            </a:r>
            <a:r>
              <a:rPr lang="lt-LT" b="1" dirty="0"/>
              <a:t>alkoholio vartojimui</a:t>
            </a:r>
            <a:r>
              <a:rPr lang="lt-LT" dirty="0"/>
              <a:t> tarp jaunimo, auga </a:t>
            </a:r>
            <a:r>
              <a:rPr lang="lt-LT" b="1" dirty="0"/>
              <a:t>rūkančių ir narkotikus vartojančių </a:t>
            </a:r>
            <a:r>
              <a:rPr lang="lt-LT" dirty="0"/>
              <a:t>ar </a:t>
            </a:r>
            <a:r>
              <a:rPr lang="lt-LT" b="1" dirty="0"/>
              <a:t>ketinančių </a:t>
            </a:r>
            <a:r>
              <a:rPr lang="lt-LT" dirty="0"/>
              <a:t>tai padaryti dalis. Iš dalies alkoholio vartojimo mažėjimą galima būtų aiškinti dėl griežtos ankstesnės LR Vyriausybės vykdytos politikos sumažėjusiu alkoholio prieinamumu. Kita vertus, kiti tyrimai rodo, kad daugėja stipraus alkoholio ir alaus vartojimas. Taip pat prie išaugusios rūkančio jaunimo dalies galimai prisideda labai sparčiai populiarėjančios naujos rūkymo priemonės, pvz. elektroninės cigaretės.</a:t>
            </a:r>
          </a:p>
          <a:p>
            <a:pPr algn="just"/>
            <a:r>
              <a:rPr lang="lt-LT" dirty="0"/>
              <a:t>Nors tyrimo respondentai savo </a:t>
            </a:r>
            <a:r>
              <a:rPr lang="lt-LT" b="1" dirty="0"/>
              <a:t>fizinę savijautą </a:t>
            </a:r>
            <a:r>
              <a:rPr lang="lt-LT" dirty="0"/>
              <a:t>vertina kaip gerą, tikėtina, kad toks vertinimas ne visiškai tiksliai atspindi tikrąją padėti, nes kartu fiksuojamas ir sumažėjęs fizinis aktyvumas. Galimai tokiems tyrimo rezultatams įtakos turėjo tai, kad klausimai apie sveikatą buvo pateikiami respondentams pačioje apklausos pabaigoje. </a:t>
            </a:r>
          </a:p>
        </p:txBody>
      </p:sp>
    </p:spTree>
    <p:extLst>
      <p:ext uri="{BB962C8B-B14F-4D97-AF65-F5344CB8AC3E}">
        <p14:creationId xmlns:p14="http://schemas.microsoft.com/office/powerpoint/2010/main" val="3953045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4543-AA49-4B37-B489-06DB3687173A}"/>
              </a:ext>
            </a:extLst>
          </p:cNvPr>
          <p:cNvSpPr>
            <a:spLocks noGrp="1"/>
          </p:cNvSpPr>
          <p:nvPr>
            <p:ph type="title"/>
          </p:nvPr>
        </p:nvSpPr>
        <p:spPr/>
        <p:txBody>
          <a:bodyPr>
            <a:normAutofit/>
          </a:bodyPr>
          <a:lstStyle/>
          <a:p>
            <a:pPr algn="ctr"/>
            <a:r>
              <a:rPr lang="lt-LT" sz="5400" dirty="0"/>
              <a:t>AČIŪ JUMS</a:t>
            </a:r>
            <a:r>
              <a:rPr lang="en-US" sz="5400" dirty="0"/>
              <a:t>!</a:t>
            </a:r>
            <a:endParaRPr lang="lt-LT" sz="5400" dirty="0"/>
          </a:p>
        </p:txBody>
      </p:sp>
      <p:pic>
        <p:nvPicPr>
          <p:cNvPr id="5" name="Content Placeholder 4">
            <a:extLst>
              <a:ext uri="{FF2B5EF4-FFF2-40B4-BE49-F238E27FC236}">
                <a16:creationId xmlns:a16="http://schemas.microsoft.com/office/drawing/2014/main" id="{DFA47B53-67D9-48C8-A80A-80536D06B8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1019" y="2672556"/>
            <a:ext cx="3810000" cy="2857500"/>
          </a:xfrm>
        </p:spPr>
      </p:pic>
      <p:sp>
        <p:nvSpPr>
          <p:cNvPr id="3" name="TextBox 2">
            <a:extLst>
              <a:ext uri="{FF2B5EF4-FFF2-40B4-BE49-F238E27FC236}">
                <a16:creationId xmlns:a16="http://schemas.microsoft.com/office/drawing/2014/main" id="{A695FC1C-E208-4422-BAE7-1580E7719618}"/>
              </a:ext>
            </a:extLst>
          </p:cNvPr>
          <p:cNvSpPr txBox="1"/>
          <p:nvPr/>
        </p:nvSpPr>
        <p:spPr>
          <a:xfrm>
            <a:off x="3235569" y="2700996"/>
            <a:ext cx="1650755" cy="1628117"/>
          </a:xfrm>
          <a:prstGeom prst="rect">
            <a:avLst/>
          </a:prstGeom>
          <a:solidFill>
            <a:schemeClr val="bg1"/>
          </a:solidFill>
        </p:spPr>
        <p:txBody>
          <a:bodyPr wrap="square" rtlCol="0">
            <a:spAutoFit/>
          </a:bodyPr>
          <a:lstStyle/>
          <a:p>
            <a:endParaRPr lang="lt-LT" dirty="0"/>
          </a:p>
        </p:txBody>
      </p:sp>
    </p:spTree>
    <p:extLst>
      <p:ext uri="{BB962C8B-B14F-4D97-AF65-F5344CB8AC3E}">
        <p14:creationId xmlns:p14="http://schemas.microsoft.com/office/powerpoint/2010/main" val="87219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E12BF-EF94-40C9-B820-C68FF235A294}"/>
              </a:ext>
            </a:extLst>
          </p:cNvPr>
          <p:cNvSpPr>
            <a:spLocks noGrp="1"/>
          </p:cNvSpPr>
          <p:nvPr>
            <p:ph type="title"/>
          </p:nvPr>
        </p:nvSpPr>
        <p:spPr>
          <a:xfrm>
            <a:off x="677334" y="609600"/>
            <a:ext cx="4292231" cy="1320800"/>
          </a:xfrm>
        </p:spPr>
        <p:txBody>
          <a:bodyPr/>
          <a:lstStyle/>
          <a:p>
            <a:r>
              <a:rPr lang="lt-LT" dirty="0"/>
              <a:t>Tyrimo atranka</a:t>
            </a:r>
          </a:p>
        </p:txBody>
      </p:sp>
      <p:graphicFrame>
        <p:nvGraphicFramePr>
          <p:cNvPr id="9" name="Content Placeholder 4">
            <a:extLst>
              <a:ext uri="{FF2B5EF4-FFF2-40B4-BE49-F238E27FC236}">
                <a16:creationId xmlns:a16="http://schemas.microsoft.com/office/drawing/2014/main" id="{94739517-6973-4106-8220-AF23699F5BD6}"/>
              </a:ext>
            </a:extLst>
          </p:cNvPr>
          <p:cNvGraphicFramePr>
            <a:graphicFrameLocks/>
          </p:cNvGraphicFramePr>
          <p:nvPr>
            <p:extLst>
              <p:ext uri="{D42A27DB-BD31-4B8C-83A1-F6EECF244321}">
                <p14:modId xmlns:p14="http://schemas.microsoft.com/office/powerpoint/2010/main" val="2526833060"/>
              </p:ext>
            </p:extLst>
          </p:nvPr>
        </p:nvGraphicFramePr>
        <p:xfrm>
          <a:off x="4969564" y="1285461"/>
          <a:ext cx="4757531" cy="4808185"/>
        </p:xfrm>
        <a:graphic>
          <a:graphicData uri="http://schemas.openxmlformats.org/drawingml/2006/table">
            <a:tbl>
              <a:tblPr firstRow="1" firstCol="1" bandRow="1"/>
              <a:tblGrid>
                <a:gridCol w="1258958">
                  <a:extLst>
                    <a:ext uri="{9D8B030D-6E8A-4147-A177-3AD203B41FA5}">
                      <a16:colId xmlns:a16="http://schemas.microsoft.com/office/drawing/2014/main" val="357939247"/>
                    </a:ext>
                  </a:extLst>
                </a:gridCol>
                <a:gridCol w="1903208">
                  <a:extLst>
                    <a:ext uri="{9D8B030D-6E8A-4147-A177-3AD203B41FA5}">
                      <a16:colId xmlns:a16="http://schemas.microsoft.com/office/drawing/2014/main" val="2134980621"/>
                    </a:ext>
                  </a:extLst>
                </a:gridCol>
                <a:gridCol w="1595365">
                  <a:extLst>
                    <a:ext uri="{9D8B030D-6E8A-4147-A177-3AD203B41FA5}">
                      <a16:colId xmlns:a16="http://schemas.microsoft.com/office/drawing/2014/main" val="3465911032"/>
                    </a:ext>
                  </a:extLst>
                </a:gridCol>
              </a:tblGrid>
              <a:tr h="443987">
                <a:tc>
                  <a:txBody>
                    <a:bodyPr/>
                    <a:lstStyle/>
                    <a:p>
                      <a:pPr algn="l">
                        <a:lnSpc>
                          <a:spcPct val="107000"/>
                        </a:lnSpc>
                        <a:spcAft>
                          <a:spcPts val="800"/>
                        </a:spcAft>
                      </a:pPr>
                      <a:r>
                        <a:rPr lang="lt-LT" sz="800" b="1" dirty="0">
                          <a:effectLst/>
                          <a:latin typeface="+mn-lt"/>
                          <a:ea typeface="Calibri" panose="020F0502020204030204" pitchFamily="34" charset="0"/>
                          <a:cs typeface="Times New Roman" panose="02020603050405020304" pitchFamily="18" charset="0"/>
                        </a:rPr>
                        <a:t>Apskritis</a:t>
                      </a:r>
                      <a:endParaRPr lang="lt-LT" sz="800" dirty="0">
                        <a:effectLst/>
                        <a:latin typeface="+mn-lt"/>
                        <a:ea typeface="Calibri" panose="020F0502020204030204" pitchFamily="34" charset="0"/>
                        <a:cs typeface="Times New Roman" panose="02020603050405020304" pitchFamily="18" charset="0"/>
                      </a:endParaRP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b="1" dirty="0">
                          <a:effectLst/>
                          <a:latin typeface="+mn-lt"/>
                          <a:ea typeface="Calibri" panose="020F0502020204030204" pitchFamily="34" charset="0"/>
                          <a:cs typeface="Times New Roman" panose="02020603050405020304" pitchFamily="18" charset="0"/>
                        </a:rPr>
                        <a:t>Savivaldybė</a:t>
                      </a:r>
                      <a:endParaRPr lang="lt-LT" sz="800" dirty="0">
                        <a:effectLst/>
                        <a:latin typeface="+mn-lt"/>
                        <a:ea typeface="Calibri" panose="020F0502020204030204" pitchFamily="34" charset="0"/>
                        <a:cs typeface="Times New Roman" panose="02020603050405020304" pitchFamily="18" charset="0"/>
                      </a:endParaRP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b="1" dirty="0">
                          <a:effectLst/>
                          <a:latin typeface="+mn-lt"/>
                          <a:ea typeface="Calibri" panose="020F0502020204030204" pitchFamily="34" charset="0"/>
                          <a:cs typeface="Times New Roman" panose="02020603050405020304" pitchFamily="18" charset="0"/>
                        </a:rPr>
                        <a:t>Respondentų kiekis pagal jaunimo populiaciją</a:t>
                      </a:r>
                      <a:endParaRPr lang="lt-LT" sz="800" dirty="0">
                        <a:effectLst/>
                        <a:latin typeface="+mn-lt"/>
                        <a:ea typeface="Calibri" panose="020F0502020204030204" pitchFamily="34" charset="0"/>
                        <a:cs typeface="Times New Roman" panose="02020603050405020304" pitchFamily="18" charset="0"/>
                      </a:endParaRP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529259"/>
                  </a:ext>
                </a:extLst>
              </a:tr>
              <a:tr h="208234">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Šiaulių apskritis</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Šiaulių m.</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91</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42954"/>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Akmenės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36</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4256511"/>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Joniškio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58</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600891"/>
                  </a:ext>
                </a:extLst>
              </a:tr>
              <a:tr h="208234">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Kauno apskritis</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Kauno m.</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91</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858932"/>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Kėdainių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36</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90766"/>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Kauno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58</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1302828"/>
                  </a:ext>
                </a:extLst>
              </a:tr>
              <a:tr h="208234">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Klaipėdos apskritis</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Klaipėdos m.</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91</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6140320"/>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Klaipėdos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58</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0988472"/>
                  </a:ext>
                </a:extLst>
              </a:tr>
              <a:tr h="208234">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Marijampolės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Marijampolės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36</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5000926"/>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Šakių raj.</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58</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4038466"/>
                  </a:ext>
                </a:extLst>
              </a:tr>
              <a:tr h="208234">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Panevėžio apskritis</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Panevėžio m.</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91</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093960"/>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Panevėžio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58</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339376"/>
                  </a:ext>
                </a:extLst>
              </a:tr>
              <a:tr h="208234">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Alytaus apskritis</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Alytaus m.</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91</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506321"/>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Alytaus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58</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19608"/>
                  </a:ext>
                </a:extLst>
              </a:tr>
              <a:tr h="208234">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Druskininkų m.</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36</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0820188"/>
                  </a:ext>
                </a:extLst>
              </a:tr>
              <a:tr h="208234">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Tauragės apskritis</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Tauragės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36</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3845200"/>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Jurbarko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58</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0300752"/>
                  </a:ext>
                </a:extLst>
              </a:tr>
              <a:tr h="208234">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Telšių apskritis</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Rietavo</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58</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380898"/>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Telšių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36</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7693332"/>
                  </a:ext>
                </a:extLst>
              </a:tr>
              <a:tr h="208234">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Utenos apskritis</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Visagino</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91</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7521727"/>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Utenos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36</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3956930"/>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Zarasų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58</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877597"/>
                  </a:ext>
                </a:extLst>
              </a:tr>
              <a:tr h="208234">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Vilniaus apskritis</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Vilniaus m.</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91</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95985"/>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Elektrėnų</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36</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8733409"/>
                  </a:ext>
                </a:extLst>
              </a:tr>
              <a:tr h="148116">
                <a:tc>
                  <a:txBody>
                    <a:bodyPr/>
                    <a:lstStyle/>
                    <a:p>
                      <a:pPr algn="l">
                        <a:lnSpc>
                          <a:spcPct val="107000"/>
                        </a:lnSpc>
                        <a:spcAft>
                          <a:spcPts val="800"/>
                        </a:spcAft>
                      </a:pPr>
                      <a:r>
                        <a:rPr lang="lt-LT" sz="800">
                          <a:effectLst/>
                          <a:latin typeface="+mn-lt"/>
                          <a:ea typeface="Calibri" panose="020F0502020204030204" pitchFamily="34" charset="0"/>
                          <a:cs typeface="Times New Roman" panose="02020603050405020304" pitchFamily="18" charset="0"/>
                        </a:rPr>
                        <a:t> </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Vilniaus r.</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lt-LT" sz="800" dirty="0">
                          <a:effectLst/>
                          <a:latin typeface="+mn-lt"/>
                          <a:ea typeface="Calibri" panose="020F0502020204030204" pitchFamily="34" charset="0"/>
                          <a:cs typeface="Times New Roman" panose="02020603050405020304" pitchFamily="18" charset="0"/>
                        </a:rPr>
                        <a:t>58</a:t>
                      </a:r>
                    </a:p>
                  </a:txBody>
                  <a:tcPr marL="37645" marR="376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72581"/>
                  </a:ext>
                </a:extLst>
              </a:tr>
            </a:tbl>
          </a:graphicData>
        </a:graphic>
      </p:graphicFrame>
      <p:sp>
        <p:nvSpPr>
          <p:cNvPr id="13" name="Content Placeholder 12">
            <a:extLst>
              <a:ext uri="{FF2B5EF4-FFF2-40B4-BE49-F238E27FC236}">
                <a16:creationId xmlns:a16="http://schemas.microsoft.com/office/drawing/2014/main" id="{4D503C80-400C-4E32-9145-65131BEEF739}"/>
              </a:ext>
            </a:extLst>
          </p:cNvPr>
          <p:cNvSpPr>
            <a:spLocks noGrp="1"/>
          </p:cNvSpPr>
          <p:nvPr>
            <p:ph idx="1"/>
          </p:nvPr>
        </p:nvSpPr>
        <p:spPr>
          <a:xfrm>
            <a:off x="677334" y="1749287"/>
            <a:ext cx="4292231" cy="4292075"/>
          </a:xfrm>
        </p:spPr>
        <p:txBody>
          <a:bodyPr>
            <a:normAutofit fontScale="92500" lnSpcReduction="20000"/>
          </a:bodyPr>
          <a:lstStyle/>
          <a:p>
            <a:r>
              <a:rPr lang="lt-LT" dirty="0"/>
              <a:t>Vadovaujantis jaunimo populiacijos savivaldybių grupėse proporcijomis, pirminis  bendras numatytų apklausų skaičius (1500) buvo padalintas į tris grupes išlaikant šias proporcijas. Taigi I-</a:t>
            </a:r>
            <a:r>
              <a:rPr lang="lt-LT" dirty="0" err="1"/>
              <a:t>ojoje</a:t>
            </a:r>
            <a:r>
              <a:rPr lang="lt-LT" dirty="0"/>
              <a:t> savivaldybių grupėje numatyta atlikti 636 apklausas (42,4 proc.), II-</a:t>
            </a:r>
            <a:r>
              <a:rPr lang="lt-LT" dirty="0" err="1"/>
              <a:t>ojoje</a:t>
            </a:r>
            <a:r>
              <a:rPr lang="lt-LT" dirty="0"/>
              <a:t> – 290 apklausų (19,3 proc.) ir III-</a:t>
            </a:r>
            <a:r>
              <a:rPr lang="lt-LT" dirty="0" err="1"/>
              <a:t>ojoje</a:t>
            </a:r>
            <a:r>
              <a:rPr lang="lt-LT" dirty="0"/>
              <a:t> – 575 apklausas (38,3 proc.). </a:t>
            </a:r>
          </a:p>
          <a:p>
            <a:r>
              <a:rPr lang="lt-LT" dirty="0"/>
              <a:t>Gauti numatytų atlikti apklausų skaičiai buvo padalinti iš kiekvienoje savivaldybių grupėje esančių savivaldybių skaičiaus, skaičius po kablelio buvo apvalinamas.</a:t>
            </a:r>
          </a:p>
          <a:p>
            <a:r>
              <a:rPr lang="lt-LT" dirty="0"/>
              <a:t>Iš viso buvo planuojama atlikti 1529 apklausas. Vykdytojas papildomai atliko 2 proc. daugiau apklausų. </a:t>
            </a:r>
          </a:p>
          <a:p>
            <a:endParaRPr lang="lt-LT" dirty="0"/>
          </a:p>
        </p:txBody>
      </p:sp>
    </p:spTree>
    <p:extLst>
      <p:ext uri="{BB962C8B-B14F-4D97-AF65-F5344CB8AC3E}">
        <p14:creationId xmlns:p14="http://schemas.microsoft.com/office/powerpoint/2010/main" val="3031835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58CF-EDF6-4058-B354-A2F5B0066D70}"/>
              </a:ext>
            </a:extLst>
          </p:cNvPr>
          <p:cNvSpPr>
            <a:spLocks noGrp="1"/>
          </p:cNvSpPr>
          <p:nvPr>
            <p:ph type="title"/>
          </p:nvPr>
        </p:nvSpPr>
        <p:spPr/>
        <p:txBody>
          <a:bodyPr/>
          <a:lstStyle/>
          <a:p>
            <a:r>
              <a:rPr lang="lt-LT" dirty="0"/>
              <a:t>Tyrimo respondentai</a:t>
            </a:r>
          </a:p>
        </p:txBody>
      </p:sp>
      <p:sp>
        <p:nvSpPr>
          <p:cNvPr id="3" name="Content Placeholder 2">
            <a:extLst>
              <a:ext uri="{FF2B5EF4-FFF2-40B4-BE49-F238E27FC236}">
                <a16:creationId xmlns:a16="http://schemas.microsoft.com/office/drawing/2014/main" id="{3347AD3C-2C64-4ACC-A117-06EA072487E7}"/>
              </a:ext>
            </a:extLst>
          </p:cNvPr>
          <p:cNvSpPr>
            <a:spLocks noGrp="1"/>
          </p:cNvSpPr>
          <p:nvPr>
            <p:ph idx="1"/>
          </p:nvPr>
        </p:nvSpPr>
        <p:spPr>
          <a:xfrm>
            <a:off x="677334" y="2160589"/>
            <a:ext cx="8596668" cy="4087811"/>
          </a:xfrm>
        </p:spPr>
        <p:txBody>
          <a:bodyPr>
            <a:normAutofit fontScale="62500" lnSpcReduction="20000"/>
          </a:bodyPr>
          <a:lstStyle/>
          <a:p>
            <a:pPr algn="just"/>
            <a:r>
              <a:rPr lang="lt-LT" sz="2900" dirty="0"/>
              <a:t>Apklausoje dalyvavo </a:t>
            </a:r>
            <a:r>
              <a:rPr lang="lt-LT" sz="2900" b="1" u="sng" dirty="0"/>
              <a:t>1552</a:t>
            </a:r>
            <a:r>
              <a:rPr lang="lt-LT" sz="2900" dirty="0"/>
              <a:t> 14-29 m. amžiaus respondentai apklausos metu gyvenę Lietuvoje.</a:t>
            </a:r>
          </a:p>
          <a:p>
            <a:pPr algn="just"/>
            <a:r>
              <a:rPr lang="lt-LT" sz="2900" dirty="0"/>
              <a:t>25 proc. visų respondentų buvo kaimo vietovių gyventojai.</a:t>
            </a:r>
          </a:p>
          <a:p>
            <a:pPr algn="just"/>
            <a:r>
              <a:rPr lang="lt-LT" sz="2900" dirty="0"/>
              <a:t>Tarp respondentų buvo visų šių grupių atstovų:</a:t>
            </a:r>
          </a:p>
          <a:p>
            <a:pPr algn="just">
              <a:buFont typeface="+mj-lt"/>
              <a:buAutoNum type="arabicPeriod"/>
            </a:pPr>
            <a:r>
              <a:rPr lang="lt-LT" sz="2900" dirty="0"/>
              <a:t>Dirbantys, esantys nėštumo ir vaiko gimdymo, vaiko priežiūros atostogose.</a:t>
            </a:r>
          </a:p>
          <a:p>
            <a:pPr algn="just">
              <a:buFont typeface="+mj-lt"/>
              <a:buAutoNum type="arabicPeriod"/>
            </a:pPr>
            <a:r>
              <a:rPr lang="lt-LT" sz="2900" dirty="0"/>
              <a:t>Besimokantys pagrindinėje, vidurinėje, jaunimo, profesinėje mokykloje arba gimnazijoje.</a:t>
            </a:r>
          </a:p>
          <a:p>
            <a:pPr algn="just">
              <a:buFont typeface="+mj-lt"/>
              <a:buAutoNum type="arabicPeriod"/>
            </a:pPr>
            <a:r>
              <a:rPr lang="lt-LT" sz="2900" dirty="0"/>
              <a:t>Nedirbantys, nesimokantys, nestudijuojantys.</a:t>
            </a:r>
          </a:p>
          <a:p>
            <a:pPr algn="just">
              <a:buFont typeface="+mj-lt"/>
              <a:buAutoNum type="arabicPeriod"/>
            </a:pPr>
            <a:r>
              <a:rPr lang="lt-LT" sz="2900" dirty="0"/>
              <a:t>Studijuojantys universitete arba kolegijoje.</a:t>
            </a:r>
          </a:p>
          <a:p>
            <a:pPr algn="just">
              <a:buFont typeface="+mj-lt"/>
              <a:buAutoNum type="arabicPeriod"/>
            </a:pPr>
            <a:r>
              <a:rPr lang="lt-LT" sz="2900" dirty="0"/>
              <a:t>Studijuojantys universitete arba kolegijoje ir dirbantys.</a:t>
            </a:r>
          </a:p>
          <a:p>
            <a:pPr algn="just">
              <a:buFont typeface="+mj-lt"/>
              <a:buAutoNum type="arabicPeriod"/>
            </a:pPr>
            <a:r>
              <a:rPr lang="lt-LT" sz="2900" dirty="0"/>
              <a:t>Besimokantys pagrindinėje, vidurinėje, jaunimo, profesinėje mokykloje arba gimnazijoje ir dirbantys.</a:t>
            </a:r>
          </a:p>
          <a:p>
            <a:pPr algn="just">
              <a:buFont typeface="+mj-lt"/>
              <a:buAutoNum type="arabicPeriod"/>
            </a:pPr>
            <a:r>
              <a:rPr lang="lt-LT" sz="2900" dirty="0"/>
              <a:t>Atliekantys privalomą karo tarnybą.</a:t>
            </a:r>
          </a:p>
          <a:p>
            <a:pPr marL="0" indent="0">
              <a:buNone/>
            </a:pPr>
            <a:endParaRPr lang="lt-LT" dirty="0"/>
          </a:p>
        </p:txBody>
      </p:sp>
    </p:spTree>
    <p:extLst>
      <p:ext uri="{BB962C8B-B14F-4D97-AF65-F5344CB8AC3E}">
        <p14:creationId xmlns:p14="http://schemas.microsoft.com/office/powerpoint/2010/main" val="4181182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36EC5-6ADD-44A8-BB39-5D2754703315}"/>
              </a:ext>
            </a:extLst>
          </p:cNvPr>
          <p:cNvSpPr>
            <a:spLocks noGrp="1"/>
          </p:cNvSpPr>
          <p:nvPr>
            <p:ph type="title"/>
          </p:nvPr>
        </p:nvSpPr>
        <p:spPr/>
        <p:txBody>
          <a:bodyPr/>
          <a:lstStyle/>
          <a:p>
            <a:r>
              <a:rPr lang="lt-LT" dirty="0"/>
              <a:t>Klausimų blokai</a:t>
            </a:r>
          </a:p>
        </p:txBody>
      </p:sp>
      <p:sp>
        <p:nvSpPr>
          <p:cNvPr id="3" name="Content Placeholder 2">
            <a:extLst>
              <a:ext uri="{FF2B5EF4-FFF2-40B4-BE49-F238E27FC236}">
                <a16:creationId xmlns:a16="http://schemas.microsoft.com/office/drawing/2014/main" id="{65C0F9C7-17BA-4202-AE34-1BD01A4D2948}"/>
              </a:ext>
            </a:extLst>
          </p:cNvPr>
          <p:cNvSpPr>
            <a:spLocks noGrp="1"/>
          </p:cNvSpPr>
          <p:nvPr>
            <p:ph idx="1"/>
          </p:nvPr>
        </p:nvSpPr>
        <p:spPr/>
        <p:txBody>
          <a:bodyPr/>
          <a:lstStyle/>
          <a:p>
            <a:pPr marL="514350" indent="-514350">
              <a:buFont typeface="+mj-lt"/>
              <a:buAutoNum type="arabicPeriod"/>
            </a:pPr>
            <a:r>
              <a:rPr lang="lt-LT" dirty="0">
                <a:solidFill>
                  <a:schemeClr val="tx1"/>
                </a:solidFill>
              </a:rPr>
              <a:t>MOKYKLA</a:t>
            </a:r>
          </a:p>
          <a:p>
            <a:pPr marL="514350" indent="-514350">
              <a:buFont typeface="+mj-lt"/>
              <a:buAutoNum type="arabicPeriod"/>
            </a:pPr>
            <a:r>
              <a:rPr lang="lt-LT" dirty="0">
                <a:solidFill>
                  <a:schemeClr val="tx1"/>
                </a:solidFill>
              </a:rPr>
              <a:t>STUDIJOS</a:t>
            </a:r>
          </a:p>
          <a:p>
            <a:pPr marL="514350" indent="-514350">
              <a:buFont typeface="+mj-lt"/>
              <a:buAutoNum type="arabicPeriod"/>
            </a:pPr>
            <a:r>
              <a:rPr lang="lt-LT" dirty="0">
                <a:solidFill>
                  <a:schemeClr val="tx1"/>
                </a:solidFill>
              </a:rPr>
              <a:t>DARBAS</a:t>
            </a:r>
          </a:p>
          <a:p>
            <a:pPr marL="514350" indent="-514350">
              <a:buFont typeface="+mj-lt"/>
              <a:buAutoNum type="arabicPeriod"/>
            </a:pPr>
            <a:r>
              <a:rPr lang="lt-LT" dirty="0">
                <a:solidFill>
                  <a:schemeClr val="tx1"/>
                </a:solidFill>
              </a:rPr>
              <a:t>LAISVALAIKIS</a:t>
            </a:r>
          </a:p>
          <a:p>
            <a:pPr marL="514350" indent="-514350">
              <a:buFont typeface="+mj-lt"/>
              <a:buAutoNum type="arabicPeriod"/>
            </a:pPr>
            <a:r>
              <a:rPr lang="lt-LT" dirty="0">
                <a:solidFill>
                  <a:schemeClr val="tx1"/>
                </a:solidFill>
              </a:rPr>
              <a:t>DRAUGAI</a:t>
            </a:r>
          </a:p>
          <a:p>
            <a:pPr marL="514350" indent="-514350">
              <a:buFont typeface="+mj-lt"/>
              <a:buAutoNum type="arabicPeriod"/>
            </a:pPr>
            <a:r>
              <a:rPr lang="lt-LT" dirty="0">
                <a:solidFill>
                  <a:schemeClr val="tx1"/>
                </a:solidFill>
              </a:rPr>
              <a:t>GYVENIMO SĄLYGOS</a:t>
            </a:r>
          </a:p>
          <a:p>
            <a:pPr marL="514350" indent="-514350">
              <a:buFont typeface="+mj-lt"/>
              <a:buAutoNum type="arabicPeriod"/>
            </a:pPr>
            <a:r>
              <a:rPr lang="lt-LT" dirty="0">
                <a:solidFill>
                  <a:schemeClr val="tx1"/>
                </a:solidFill>
              </a:rPr>
              <a:t>DALYVAVIMAS</a:t>
            </a:r>
          </a:p>
          <a:p>
            <a:pPr marL="514350" indent="-514350">
              <a:buFont typeface="+mj-lt"/>
              <a:buAutoNum type="arabicPeriod"/>
            </a:pPr>
            <a:r>
              <a:rPr lang="lt-LT" dirty="0">
                <a:solidFill>
                  <a:schemeClr val="tx1"/>
                </a:solidFill>
              </a:rPr>
              <a:t>ĮPROČIAI</a:t>
            </a:r>
          </a:p>
          <a:p>
            <a:pPr marL="514350" indent="-514350">
              <a:buFont typeface="+mj-lt"/>
              <a:buAutoNum type="arabicPeriod"/>
            </a:pPr>
            <a:r>
              <a:rPr lang="lt-LT" dirty="0">
                <a:solidFill>
                  <a:schemeClr val="tx1"/>
                </a:solidFill>
              </a:rPr>
              <a:t>PSICHINĖ IR FIZINĖ SAVIJAUTA</a:t>
            </a:r>
            <a:endParaRPr lang="lt-LT" dirty="0"/>
          </a:p>
        </p:txBody>
      </p:sp>
    </p:spTree>
    <p:extLst>
      <p:ext uri="{BB962C8B-B14F-4D97-AF65-F5344CB8AC3E}">
        <p14:creationId xmlns:p14="http://schemas.microsoft.com/office/powerpoint/2010/main" val="116737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8EA38-E2B2-45B4-BDED-4C2BDE13E704}"/>
              </a:ext>
            </a:extLst>
          </p:cNvPr>
          <p:cNvSpPr>
            <a:spLocks noGrp="1"/>
          </p:cNvSpPr>
          <p:nvPr>
            <p:ph type="title"/>
          </p:nvPr>
        </p:nvSpPr>
        <p:spPr/>
        <p:txBody>
          <a:bodyPr/>
          <a:lstStyle/>
          <a:p>
            <a:r>
              <a:rPr lang="lt-LT" dirty="0"/>
              <a:t>Tyrime skaičiuoti suminiai rodikliai</a:t>
            </a:r>
          </a:p>
        </p:txBody>
      </p:sp>
      <p:sp>
        <p:nvSpPr>
          <p:cNvPr id="3" name="Content Placeholder 2">
            <a:extLst>
              <a:ext uri="{FF2B5EF4-FFF2-40B4-BE49-F238E27FC236}">
                <a16:creationId xmlns:a16="http://schemas.microsoft.com/office/drawing/2014/main" id="{99D486F2-E328-4738-A161-529533FA7BC0}"/>
              </a:ext>
            </a:extLst>
          </p:cNvPr>
          <p:cNvSpPr>
            <a:spLocks noGrp="1"/>
          </p:cNvSpPr>
          <p:nvPr>
            <p:ph idx="1"/>
          </p:nvPr>
        </p:nvSpPr>
        <p:spPr/>
        <p:txBody>
          <a:bodyPr>
            <a:normAutofit lnSpcReduction="10000"/>
          </a:bodyPr>
          <a:lstStyle/>
          <a:p>
            <a:pPr algn="just"/>
            <a:r>
              <a:rPr lang="lt-LT" b="1" dirty="0"/>
              <a:t>MOKYKLA:</a:t>
            </a:r>
            <a:r>
              <a:rPr lang="lt-LT" dirty="0"/>
              <a:t> Įvykių kontrolės ir gebėjimo įveikti problemas rodiklis, Mokyklos saugumo rodiklis, Lankomumo problemų rodiklis, Domėjimosi būsima profesija rodiklis, Aktyvumo mokinių savivaldoje rodiklis, </a:t>
            </a:r>
          </a:p>
          <a:p>
            <a:pPr algn="just"/>
            <a:r>
              <a:rPr lang="lt-LT" b="1" dirty="0"/>
              <a:t>STUDIJOS:</a:t>
            </a:r>
            <a:r>
              <a:rPr lang="lt-LT" dirty="0"/>
              <a:t> Studijų pasirinkimo sąmoningumo rodiklis, Aktyvumo studentų savivaldoje rodiklis, Sąmoningumo renkantis profesiją rodiklis,  </a:t>
            </a:r>
          </a:p>
          <a:p>
            <a:pPr algn="just"/>
            <a:r>
              <a:rPr lang="lt-LT" b="1" dirty="0"/>
              <a:t>DRAUGAI:</a:t>
            </a:r>
            <a:r>
              <a:rPr lang="lt-LT" dirty="0"/>
              <a:t> </a:t>
            </a:r>
            <a:r>
              <a:rPr lang="fi-FI" dirty="0"/>
              <a:t>Santykių su draugais kokybės rodiklis</a:t>
            </a:r>
            <a:r>
              <a:rPr lang="lt-LT" dirty="0"/>
              <a:t>, </a:t>
            </a:r>
            <a:r>
              <a:rPr lang="fi-FI" dirty="0"/>
              <a:t>Socialinio palaikymo rodiklis</a:t>
            </a:r>
            <a:r>
              <a:rPr lang="lt-LT" dirty="0"/>
              <a:t>, </a:t>
            </a:r>
          </a:p>
          <a:p>
            <a:pPr algn="just"/>
            <a:r>
              <a:rPr lang="lt-LT" b="1" dirty="0"/>
              <a:t>DALYVAVIMAS:</a:t>
            </a:r>
            <a:r>
              <a:rPr lang="lt-LT" dirty="0"/>
              <a:t> Politinio-pilietinio aktyvumo rodiklis, Aplinkos politinio-pilietinio aktyvumo rodiklis, Požiūrio į politiką negatyvumo rodiklis, Pilietiškumo-labdaringumo rodiklis</a:t>
            </a:r>
          </a:p>
          <a:p>
            <a:pPr algn="just"/>
            <a:r>
              <a:rPr lang="lt-LT" b="1" dirty="0"/>
              <a:t>ĮPROČIAI:</a:t>
            </a:r>
            <a:r>
              <a:rPr lang="lt-LT" dirty="0"/>
              <a:t> Priklausomybės nuo alkoholio rodiklis </a:t>
            </a:r>
          </a:p>
          <a:p>
            <a:pPr algn="just"/>
            <a:r>
              <a:rPr lang="lt-LT" b="1" dirty="0"/>
              <a:t>PSICHINĖ IR FIZINĖ SAVIJAUTA:</a:t>
            </a:r>
            <a:r>
              <a:rPr lang="lt-LT" dirty="0"/>
              <a:t> Psichinės savijautos suminis rodiklis, Fizinės savijautos rodiklis, Šeimos narių socialinio palaikymo rodiklis </a:t>
            </a:r>
          </a:p>
          <a:p>
            <a:endParaRPr lang="lt-LT" dirty="0"/>
          </a:p>
        </p:txBody>
      </p:sp>
    </p:spTree>
    <p:extLst>
      <p:ext uri="{BB962C8B-B14F-4D97-AF65-F5344CB8AC3E}">
        <p14:creationId xmlns:p14="http://schemas.microsoft.com/office/powerpoint/2010/main" val="2717964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1C8-46E1-472F-9FE0-A48A56E984C4}"/>
              </a:ext>
            </a:extLst>
          </p:cNvPr>
          <p:cNvSpPr>
            <a:spLocks noGrp="1"/>
          </p:cNvSpPr>
          <p:nvPr>
            <p:ph type="title"/>
          </p:nvPr>
        </p:nvSpPr>
        <p:spPr>
          <a:xfrm>
            <a:off x="677334" y="609600"/>
            <a:ext cx="8596668" cy="1539879"/>
          </a:xfrm>
        </p:spPr>
        <p:txBody>
          <a:bodyPr>
            <a:noAutofit/>
          </a:bodyPr>
          <a:lstStyle/>
          <a:p>
            <a:r>
              <a:rPr lang="lt-LT" dirty="0"/>
              <a:t>MOKYKLA: Moksleiviai, ketinantys studijuoti užsienyje, 2020 m.</a:t>
            </a:r>
          </a:p>
        </p:txBody>
      </p:sp>
      <p:sp>
        <p:nvSpPr>
          <p:cNvPr id="6" name="Content Placeholder 5">
            <a:extLst>
              <a:ext uri="{FF2B5EF4-FFF2-40B4-BE49-F238E27FC236}">
                <a16:creationId xmlns:a16="http://schemas.microsoft.com/office/drawing/2014/main" id="{014A875C-7535-49C6-86C5-24B34104D5C0}"/>
              </a:ext>
            </a:extLst>
          </p:cNvPr>
          <p:cNvSpPr>
            <a:spLocks noGrp="1"/>
          </p:cNvSpPr>
          <p:nvPr>
            <p:ph idx="1"/>
          </p:nvPr>
        </p:nvSpPr>
        <p:spPr>
          <a:xfrm>
            <a:off x="6096000" y="2160589"/>
            <a:ext cx="3178002" cy="3880773"/>
          </a:xfrm>
        </p:spPr>
        <p:txBody>
          <a:bodyPr/>
          <a:lstStyle/>
          <a:p>
            <a:r>
              <a:rPr lang="lt-LT" dirty="0"/>
              <a:t>Maždaug penktadalis moksleivių (22,3 proc.) planuoja studijuoti užsienyje, tačiau tik 0,8 proc. moksleivių yra visiškai apsisprendę išvykti studijuoti į užsienį</a:t>
            </a:r>
            <a:endParaRPr lang="lt-LT" b="1" dirty="0"/>
          </a:p>
        </p:txBody>
      </p:sp>
      <p:graphicFrame>
        <p:nvGraphicFramePr>
          <p:cNvPr id="9" name="Chart 8">
            <a:extLst>
              <a:ext uri="{FF2B5EF4-FFF2-40B4-BE49-F238E27FC236}">
                <a16:creationId xmlns:a16="http://schemas.microsoft.com/office/drawing/2014/main" id="{BA790042-68A1-4821-BAE6-4CD92F53B287}"/>
              </a:ext>
            </a:extLst>
          </p:cNvPr>
          <p:cNvGraphicFramePr/>
          <p:nvPr>
            <p:extLst>
              <p:ext uri="{D42A27DB-BD31-4B8C-83A1-F6EECF244321}">
                <p14:modId xmlns:p14="http://schemas.microsoft.com/office/powerpoint/2010/main" val="23983917"/>
              </p:ext>
            </p:extLst>
          </p:nvPr>
        </p:nvGraphicFramePr>
        <p:xfrm>
          <a:off x="677335" y="2162174"/>
          <a:ext cx="5418666" cy="38791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239084"/>
      </p:ext>
    </p:extLst>
  </p:cSld>
  <p:clrMapOvr>
    <a:masterClrMapping/>
  </p:clrMapOvr>
</p:sld>
</file>

<file path=ppt/theme/theme1.xml><?xml version="1.0" encoding="utf-8"?>
<a:theme xmlns:a="http://schemas.openxmlformats.org/drawingml/2006/main" name="Briaunota">
  <a:themeElements>
    <a:clrScheme name="Geltona">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Briauno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auno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5161</TotalTime>
  <Words>4693</Words>
  <Application>Microsoft Office PowerPoint</Application>
  <PresentationFormat>Widescreen</PresentationFormat>
  <Paragraphs>423</Paragraphs>
  <Slides>49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Times New Roman</vt:lpstr>
      <vt:lpstr>Trebuchet MS</vt:lpstr>
      <vt:lpstr>Wingdings 3</vt:lpstr>
      <vt:lpstr>Briaunota</vt:lpstr>
      <vt:lpstr>2020 M. JAUNIMO PROBLEMATIKOS TYRIMO REZULTATŲ PRISTAYMAS</vt:lpstr>
      <vt:lpstr>Tyrimo tikslas ir uždaviniai</vt:lpstr>
      <vt:lpstr>Tyrimo metodologija</vt:lpstr>
      <vt:lpstr>Tyrimo atranka</vt:lpstr>
      <vt:lpstr>Tyrimo atranka</vt:lpstr>
      <vt:lpstr>Tyrimo respondentai</vt:lpstr>
      <vt:lpstr>Klausimų blokai</vt:lpstr>
      <vt:lpstr>Tyrime skaičiuoti suminiai rodikliai</vt:lpstr>
      <vt:lpstr>MOKYKLA: Moksleiviai, ketinantys studijuoti užsienyje, 2020 m.</vt:lpstr>
      <vt:lpstr>MOKYKLA: Moksleiviai, ketinantys po studijų užsienyje grįžti gyventi į Lietuvą, 2020 m.</vt:lpstr>
      <vt:lpstr>MOKYKLA: Įvykių kontrolė ir gebėjimas įveikti problemas, 2020 m. ir 2010-2011 m.</vt:lpstr>
      <vt:lpstr>MOKYKLA: Pažangumas, 2020 m. ir 2010-2011 m.</vt:lpstr>
      <vt:lpstr>MOKYKLA: Domėjimasis būsima profesija, 2020 m. ir 2010-2011 m.</vt:lpstr>
      <vt:lpstr>STUDIJOS: Dirbantys studentai, 2020 m. ir 2010-2011 m.</vt:lpstr>
      <vt:lpstr>STUDIJOS: Studijų pasirinkimo sąmoningumas, 2020 m. ir 2010-2011 m.</vt:lpstr>
      <vt:lpstr>STUDIJOS: Ketinimas tęsti studijas, 2020 m. ir 2010-2011 m.</vt:lpstr>
      <vt:lpstr>DARBAS: Darbinis statusas, 2020 m. ir 2010-2011 m.</vt:lpstr>
      <vt:lpstr>DARBAS: Jaunimo išsilavinimas, specialybė, profesija, 2020 m. ir 2010-2011 m.</vt:lpstr>
      <vt:lpstr>DARBAS: Darbo paieškų priežastys, 2020 m. ir 2010-2011 m.</vt:lpstr>
      <vt:lpstr>DARBAS: Darbo paieškos užsienyje priežastys, palyginimas tarp savivaldybių grupių</vt:lpstr>
      <vt:lpstr>DARBAS: Darbo paieškos kitame mieste  priežastys, palyginimas tarp savivaldybių grupių</vt:lpstr>
      <vt:lpstr>DARBAS: Nedarbo priežastys, palyginimas tarp savivaldybių grupių</vt:lpstr>
      <vt:lpstr>DARBAS: Darbas, kurį jaunimas sutiktų dirbti Lietuvoje ir užsienyje, 2020 m. ir 2010-2011 m.</vt:lpstr>
      <vt:lpstr>LAISVALAIKIS: Laisvalaikio praleidimo būdai ir pasitenkinimas laisvalaikiu</vt:lpstr>
      <vt:lpstr>LAISVALAIKIS: Laisvalaikio praleidimo būdai ir pasitenkinimas laisvalaikiu, 2020 m. ir 2010-2011 m.</vt:lpstr>
      <vt:lpstr>DRAUGAI: Jaunimo užimtumas kaimynystėje, palyginimas tarp savivaldybių grupių</vt:lpstr>
      <vt:lpstr>DRAUGAI: Artimų draugų skaičius, 2020 m. ir 2010-2011 m. </vt:lpstr>
      <vt:lpstr>DRAUGAI: Gebėjimas susirasti naujų draugų, 2020 m. ir 2010-2011 m. </vt:lpstr>
      <vt:lpstr>GYVENIMO SĄLYGOS: Gyvenimas kartu su kitais asmenimis, tik 20-29 m. amžiaus grupė</vt:lpstr>
      <vt:lpstr>GYVENIMO SĄLYGOS: Jaunimo vidutinės pajamos per mėnesį</vt:lpstr>
      <vt:lpstr>GYVENIMO SĄLYGOS: Jaunimo pajamų šaltiniai, 2020 m. ir 2010-2011 m. </vt:lpstr>
      <vt:lpstr>GYVENIMO SĄLYGOS: Turimos paskolos, 2020 m. ir 2010-2011 m. </vt:lpstr>
      <vt:lpstr>GYVENIMO SĄLYGOS: Verslumas, 2020 m. ir 2010-2011 m., 2020 m. palyginimas tarp lyčių </vt:lpstr>
      <vt:lpstr>DALYVAVIMAS: 2020 m. ir 2010-2011 m.  </vt:lpstr>
      <vt:lpstr>DALYVAVIMAS: Dalyvavimas NVO ir asociacijų veikloje, priklausymas neformaliai grupei ar stiliui,  2020 m. ir 2010-2011 m.  </vt:lpstr>
      <vt:lpstr>DALYVAVIMAS: Aktyvumas dalyvaujant savanoriškoje veikloje, palyginimas tarp amžiaus grupių, 2020 m. ir 2010-2011 m.</vt:lpstr>
      <vt:lpstr>ĮPROČIAI: Alkoholio vartojimas, priklausomybė nuo alkoholio, 2020 m. ir 2010-2011 m. </vt:lpstr>
      <vt:lpstr>ĮPROČIAI: Santykis su narkotikų vartojimu, 2020 m. ir 2010-2011 m., palyginimas tarp lyčių</vt:lpstr>
      <vt:lpstr>ĮPROČIAI: Rūkymo įpročiai, 2020 m. ir 2010-2011 m., palyginimas tarp lyčių</vt:lpstr>
      <vt:lpstr>ĮPROČIAI: Interneto naudojimo įpročiai, 2020 m. ir 2010-2011 m., palyginimas tarp amžiaus grupių ir lyčių </vt:lpstr>
      <vt:lpstr>ĮPROČIAI: Fizinis aktyvumas, 2020 m. ir 2010-2011 m., palyginimas tarp amžiaus grupių</vt:lpstr>
      <vt:lpstr>PSICHINĖ IR FIZINĖ SAVIJAUTA: Psichinė ir fizinė savijauta, subjektyvus sveikatos vertinimas, 2020 m. ir 2010-2011 m., palyginimas tarp amžiaus grupių </vt:lpstr>
      <vt:lpstr>PSICHINĖ IR FIZINĖ SAVIJAUTA: Pirmų lytinių santykių amžius, 2020 m. ir 2010-2011 m. </vt:lpstr>
      <vt:lpstr>PSICHINĖ IR FIZINĖ SAVIJAUTA: Naudojimasis kontraceptinėmis priemonėmis, 2020 m. ir 2010-2011 m.</vt:lpstr>
      <vt:lpstr>PSICHINĖ IR FIZINĖ SAVIJAUTA: Požiūris į santuoką, 2020 m. ir 2010-2011 m., palyginimas tarp lyčių</vt:lpstr>
      <vt:lpstr>Įžvalgos</vt:lpstr>
      <vt:lpstr>Įžvalgos</vt:lpstr>
      <vt:lpstr>Įžvalgos</vt:lpstr>
      <vt:lpstr>AČIŪ JUMS!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Darius Grigaliūnas</dc:creator>
  <cp:lastModifiedBy>Darius Grigaliūnas</cp:lastModifiedBy>
  <cp:revision>243</cp:revision>
  <dcterms:created xsi:type="dcterms:W3CDTF">2020-03-12T08:06:33Z</dcterms:created>
  <dcterms:modified xsi:type="dcterms:W3CDTF">2021-02-08T12:13:42Z</dcterms:modified>
</cp:coreProperties>
</file>